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537" r:id="rId3"/>
    <p:sldId id="539" r:id="rId4"/>
    <p:sldId id="538" r:id="rId5"/>
    <p:sldId id="542" r:id="rId6"/>
    <p:sldId id="543" r:id="rId7"/>
    <p:sldId id="551" r:id="rId8"/>
    <p:sldId id="541" r:id="rId9"/>
    <p:sldId id="259" r:id="rId10"/>
    <p:sldId id="260" r:id="rId11"/>
    <p:sldId id="262" r:id="rId12"/>
    <p:sldId id="556" r:id="rId13"/>
    <p:sldId id="559" r:id="rId14"/>
    <p:sldId id="558" r:id="rId15"/>
    <p:sldId id="555" r:id="rId16"/>
    <p:sldId id="560" r:id="rId17"/>
    <p:sldId id="561" r:id="rId18"/>
    <p:sldId id="562" r:id="rId19"/>
    <p:sldId id="264" r:id="rId20"/>
    <p:sldId id="527" r:id="rId21"/>
    <p:sldId id="550" r:id="rId22"/>
    <p:sldId id="534" r:id="rId23"/>
    <p:sldId id="263" r:id="rId24"/>
    <p:sldId id="287" r:id="rId25"/>
    <p:sldId id="286" r:id="rId26"/>
    <p:sldId id="289" r:id="rId27"/>
    <p:sldId id="557" r:id="rId28"/>
    <p:sldId id="288" r:id="rId29"/>
    <p:sldId id="290" r:id="rId30"/>
    <p:sldId id="292" r:id="rId31"/>
    <p:sldId id="535" r:id="rId32"/>
    <p:sldId id="291" r:id="rId3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0"/>
    <p:restoredTop sz="96327"/>
  </p:normalViewPr>
  <p:slideViewPr>
    <p:cSldViewPr snapToGrid="0" snapToObjects="1">
      <p:cViewPr varScale="1">
        <p:scale>
          <a:sx n="72" d="100"/>
          <a:sy n="72" d="100"/>
        </p:scale>
        <p:origin x="21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177D8-FA5C-644F-A409-C41629CF2AB0}" type="datetimeFigureOut">
              <a:rPr lang="da-DK" smtClean="0"/>
              <a:t>04.03.2025</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0B7D1-C2DA-8349-8C37-DF85DAEC36CF}" type="slidenum">
              <a:rPr lang="da-DK" smtClean="0"/>
              <a:t>‹#›</a:t>
            </a:fld>
            <a:endParaRPr lang="da-DK"/>
          </a:p>
        </p:txBody>
      </p:sp>
    </p:spTree>
    <p:extLst>
      <p:ext uri="{BB962C8B-B14F-4D97-AF65-F5344CB8AC3E}">
        <p14:creationId xmlns:p14="http://schemas.microsoft.com/office/powerpoint/2010/main" val="277771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5AF8D-8A74-8849-B029-D63FD6F0FA9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da-DK"/>
          </a:p>
        </p:txBody>
      </p:sp>
      <p:sp>
        <p:nvSpPr>
          <p:cNvPr id="3" name="Subtitle 2">
            <a:extLst>
              <a:ext uri="{FF2B5EF4-FFF2-40B4-BE49-F238E27FC236}">
                <a16:creationId xmlns:a16="http://schemas.microsoft.com/office/drawing/2014/main" id="{2717F300-22CA-C74E-9AC4-F593FA5D7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da-DK"/>
          </a:p>
        </p:txBody>
      </p:sp>
      <p:sp>
        <p:nvSpPr>
          <p:cNvPr id="4" name="Date Placeholder 3">
            <a:extLst>
              <a:ext uri="{FF2B5EF4-FFF2-40B4-BE49-F238E27FC236}">
                <a16:creationId xmlns:a16="http://schemas.microsoft.com/office/drawing/2014/main" id="{153CEF81-557C-7D4E-8240-2045028FBC8E}"/>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5" name="Footer Placeholder 4">
            <a:extLst>
              <a:ext uri="{FF2B5EF4-FFF2-40B4-BE49-F238E27FC236}">
                <a16:creationId xmlns:a16="http://schemas.microsoft.com/office/drawing/2014/main" id="{E102D74E-2B90-4447-B59F-4CFF47D52AA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A11488AF-FA9A-6A4A-8D6D-FC4DA0D19768}"/>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1934483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563B3-EBD5-CF4C-AC3D-56A3E771FACF}"/>
              </a:ext>
            </a:extLst>
          </p:cNvPr>
          <p:cNvSpPr>
            <a:spLocks noGrp="1"/>
          </p:cNvSpPr>
          <p:nvPr>
            <p:ph type="title"/>
          </p:nvPr>
        </p:nvSpPr>
        <p:spPr/>
        <p:txBody>
          <a:bodyPr/>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FFFFE8EA-3507-8D40-AE34-E850F5E1B5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Date Placeholder 3">
            <a:extLst>
              <a:ext uri="{FF2B5EF4-FFF2-40B4-BE49-F238E27FC236}">
                <a16:creationId xmlns:a16="http://schemas.microsoft.com/office/drawing/2014/main" id="{C65FB2CB-1D46-3B48-88A1-5D739ED26D8C}"/>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5" name="Footer Placeholder 4">
            <a:extLst>
              <a:ext uri="{FF2B5EF4-FFF2-40B4-BE49-F238E27FC236}">
                <a16:creationId xmlns:a16="http://schemas.microsoft.com/office/drawing/2014/main" id="{861C08E5-A194-3044-819E-A6C65121CD29}"/>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534BD63-4EF2-9141-896D-0AB56CE03AE2}"/>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133814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900744-E17A-9246-9CCD-EE94BD6AD6B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2B412155-9306-8448-B799-C6086FCDC8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Date Placeholder 3">
            <a:extLst>
              <a:ext uri="{FF2B5EF4-FFF2-40B4-BE49-F238E27FC236}">
                <a16:creationId xmlns:a16="http://schemas.microsoft.com/office/drawing/2014/main" id="{948A961F-D460-1242-BA07-CC915D5BB9E7}"/>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5" name="Footer Placeholder 4">
            <a:extLst>
              <a:ext uri="{FF2B5EF4-FFF2-40B4-BE49-F238E27FC236}">
                <a16:creationId xmlns:a16="http://schemas.microsoft.com/office/drawing/2014/main" id="{9A8DFB7E-8B46-C443-8FBD-4188ACDD41E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DB9D9A5-0963-D141-8DED-A9909C14126A}"/>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2270621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8601-304B-234B-BE5A-4062A21940C7}"/>
              </a:ext>
            </a:extLst>
          </p:cNvPr>
          <p:cNvSpPr>
            <a:spLocks noGrp="1"/>
          </p:cNvSpPr>
          <p:nvPr>
            <p:ph type="title"/>
          </p:nvPr>
        </p:nvSpPr>
        <p:spPr/>
        <p:txBody>
          <a:bodyPr/>
          <a:lstStyle/>
          <a:p>
            <a:r>
              <a:rPr lang="en-GB"/>
              <a:t>Click to edit Master title style</a:t>
            </a:r>
            <a:endParaRPr lang="da-DK"/>
          </a:p>
        </p:txBody>
      </p:sp>
      <p:sp>
        <p:nvSpPr>
          <p:cNvPr id="3" name="Content Placeholder 2">
            <a:extLst>
              <a:ext uri="{FF2B5EF4-FFF2-40B4-BE49-F238E27FC236}">
                <a16:creationId xmlns:a16="http://schemas.microsoft.com/office/drawing/2014/main" id="{5ADC5E74-124F-2F4E-B807-B1F2A1CECB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Date Placeholder 3">
            <a:extLst>
              <a:ext uri="{FF2B5EF4-FFF2-40B4-BE49-F238E27FC236}">
                <a16:creationId xmlns:a16="http://schemas.microsoft.com/office/drawing/2014/main" id="{B820FB2C-4275-2445-B7DB-5B63FE720520}"/>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5" name="Footer Placeholder 4">
            <a:extLst>
              <a:ext uri="{FF2B5EF4-FFF2-40B4-BE49-F238E27FC236}">
                <a16:creationId xmlns:a16="http://schemas.microsoft.com/office/drawing/2014/main" id="{74760AD2-CF27-E44F-B83A-F49A99CAEDE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B3EFB97-92DA-C94F-9FF7-D20E707C1B32}"/>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382705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6180-396B-AA4E-903D-6EDD9512881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da-DK"/>
          </a:p>
        </p:txBody>
      </p:sp>
      <p:sp>
        <p:nvSpPr>
          <p:cNvPr id="3" name="Text Placeholder 2">
            <a:extLst>
              <a:ext uri="{FF2B5EF4-FFF2-40B4-BE49-F238E27FC236}">
                <a16:creationId xmlns:a16="http://schemas.microsoft.com/office/drawing/2014/main" id="{6D1F5DA0-32A9-BF43-B929-9E6D6BC10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4EBABF-D506-214D-A7F3-AE1A6EF65E57}"/>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5" name="Footer Placeholder 4">
            <a:extLst>
              <a:ext uri="{FF2B5EF4-FFF2-40B4-BE49-F238E27FC236}">
                <a16:creationId xmlns:a16="http://schemas.microsoft.com/office/drawing/2014/main" id="{5B8C39B3-9201-1C48-9CEA-83605149359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11D7293-247C-7941-A23A-1F588AAE9C42}"/>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5002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34CF-2D62-5841-BD0E-F7BDC9238082}"/>
              </a:ext>
            </a:extLst>
          </p:cNvPr>
          <p:cNvSpPr>
            <a:spLocks noGrp="1"/>
          </p:cNvSpPr>
          <p:nvPr>
            <p:ph type="title"/>
          </p:nvPr>
        </p:nvSpPr>
        <p:spPr/>
        <p:txBody>
          <a:bodyPr/>
          <a:lstStyle/>
          <a:p>
            <a:r>
              <a:rPr lang="en-GB"/>
              <a:t>Click to edit Master title style</a:t>
            </a:r>
            <a:endParaRPr lang="da-DK"/>
          </a:p>
        </p:txBody>
      </p:sp>
      <p:sp>
        <p:nvSpPr>
          <p:cNvPr id="3" name="Content Placeholder 2">
            <a:extLst>
              <a:ext uri="{FF2B5EF4-FFF2-40B4-BE49-F238E27FC236}">
                <a16:creationId xmlns:a16="http://schemas.microsoft.com/office/drawing/2014/main" id="{C783E712-A7E5-614A-9217-8DCE815D32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Content Placeholder 3">
            <a:extLst>
              <a:ext uri="{FF2B5EF4-FFF2-40B4-BE49-F238E27FC236}">
                <a16:creationId xmlns:a16="http://schemas.microsoft.com/office/drawing/2014/main" id="{C1997365-1B1B-6C4C-BB1C-8E98269D39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Date Placeholder 4">
            <a:extLst>
              <a:ext uri="{FF2B5EF4-FFF2-40B4-BE49-F238E27FC236}">
                <a16:creationId xmlns:a16="http://schemas.microsoft.com/office/drawing/2014/main" id="{8576EEA7-EF3F-744B-B000-084DAF968EDA}"/>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6" name="Footer Placeholder 5">
            <a:extLst>
              <a:ext uri="{FF2B5EF4-FFF2-40B4-BE49-F238E27FC236}">
                <a16:creationId xmlns:a16="http://schemas.microsoft.com/office/drawing/2014/main" id="{301BF69D-94FC-0F42-9C81-5F23AE4F6F3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7164D05A-F7AC-004E-BAEE-7657A62959C1}"/>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351101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D4AD-B6DD-154B-ACB1-6B52EFFF51C0}"/>
              </a:ext>
            </a:extLst>
          </p:cNvPr>
          <p:cNvSpPr>
            <a:spLocks noGrp="1"/>
          </p:cNvSpPr>
          <p:nvPr>
            <p:ph type="title"/>
          </p:nvPr>
        </p:nvSpPr>
        <p:spPr>
          <a:xfrm>
            <a:off x="839788" y="365125"/>
            <a:ext cx="10515600" cy="1325563"/>
          </a:xfrm>
        </p:spPr>
        <p:txBody>
          <a:bodyPr/>
          <a:lstStyle/>
          <a:p>
            <a:r>
              <a:rPr lang="en-GB"/>
              <a:t>Click to edit Master title style</a:t>
            </a:r>
            <a:endParaRPr lang="da-DK"/>
          </a:p>
        </p:txBody>
      </p:sp>
      <p:sp>
        <p:nvSpPr>
          <p:cNvPr id="3" name="Text Placeholder 2">
            <a:extLst>
              <a:ext uri="{FF2B5EF4-FFF2-40B4-BE49-F238E27FC236}">
                <a16:creationId xmlns:a16="http://schemas.microsoft.com/office/drawing/2014/main" id="{CE4C0906-F1D6-C74B-BE6A-B52FB4F341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5333780-DA5E-5B4B-9494-FBA37A4C967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Text Placeholder 4">
            <a:extLst>
              <a:ext uri="{FF2B5EF4-FFF2-40B4-BE49-F238E27FC236}">
                <a16:creationId xmlns:a16="http://schemas.microsoft.com/office/drawing/2014/main" id="{9DD0C9E2-C42A-B04A-A0CD-AEE5C6B9DD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6496E1D-016D-4C4D-9CDA-1103467AE9B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7" name="Date Placeholder 6">
            <a:extLst>
              <a:ext uri="{FF2B5EF4-FFF2-40B4-BE49-F238E27FC236}">
                <a16:creationId xmlns:a16="http://schemas.microsoft.com/office/drawing/2014/main" id="{F5E6AB2C-CA97-FD4C-8DBE-87422F57641C}"/>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8" name="Footer Placeholder 7">
            <a:extLst>
              <a:ext uri="{FF2B5EF4-FFF2-40B4-BE49-F238E27FC236}">
                <a16:creationId xmlns:a16="http://schemas.microsoft.com/office/drawing/2014/main" id="{5B7E342F-F1D9-5E48-A63E-F8926A78338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6C4FBA62-8AF2-544E-9D95-4B8EE7AB9757}"/>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180927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F949-110C-9540-A4E7-C75D6BD71308}"/>
              </a:ext>
            </a:extLst>
          </p:cNvPr>
          <p:cNvSpPr>
            <a:spLocks noGrp="1"/>
          </p:cNvSpPr>
          <p:nvPr>
            <p:ph type="title"/>
          </p:nvPr>
        </p:nvSpPr>
        <p:spPr/>
        <p:txBody>
          <a:bodyPr/>
          <a:lstStyle/>
          <a:p>
            <a:r>
              <a:rPr lang="en-GB"/>
              <a:t>Click to edit Master title style</a:t>
            </a:r>
            <a:endParaRPr lang="da-DK"/>
          </a:p>
        </p:txBody>
      </p:sp>
      <p:sp>
        <p:nvSpPr>
          <p:cNvPr id="3" name="Date Placeholder 2">
            <a:extLst>
              <a:ext uri="{FF2B5EF4-FFF2-40B4-BE49-F238E27FC236}">
                <a16:creationId xmlns:a16="http://schemas.microsoft.com/office/drawing/2014/main" id="{2E0B12B3-C0D8-3B4E-8F8F-BE834D57B29F}"/>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4" name="Footer Placeholder 3">
            <a:extLst>
              <a:ext uri="{FF2B5EF4-FFF2-40B4-BE49-F238E27FC236}">
                <a16:creationId xmlns:a16="http://schemas.microsoft.com/office/drawing/2014/main" id="{4B3FAB5B-3D63-0040-87BB-1CC5CB2BE4B6}"/>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0DF155D1-247B-1F47-AAE9-C3AC908CEBDF}"/>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316791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505ABE-51F5-3A4F-A9D1-449A3CC9A815}"/>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3" name="Footer Placeholder 2">
            <a:extLst>
              <a:ext uri="{FF2B5EF4-FFF2-40B4-BE49-F238E27FC236}">
                <a16:creationId xmlns:a16="http://schemas.microsoft.com/office/drawing/2014/main" id="{B2EEC07C-C6C0-1042-8E67-38A4F4B2DD5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0AAB4B8-2DEB-DD41-8664-3C47EB8F4350}"/>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206025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6F6E-4AFA-544C-BE00-E9B2898D1B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Content Placeholder 2">
            <a:extLst>
              <a:ext uri="{FF2B5EF4-FFF2-40B4-BE49-F238E27FC236}">
                <a16:creationId xmlns:a16="http://schemas.microsoft.com/office/drawing/2014/main" id="{10A15C84-E2B2-8F4D-B0F1-BD6B61B7CB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Text Placeholder 3">
            <a:extLst>
              <a:ext uri="{FF2B5EF4-FFF2-40B4-BE49-F238E27FC236}">
                <a16:creationId xmlns:a16="http://schemas.microsoft.com/office/drawing/2014/main" id="{1EACF308-F8C6-C746-9321-5590F200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66484F-7090-6C43-93F9-C7F6D8966DAE}"/>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6" name="Footer Placeholder 5">
            <a:extLst>
              <a:ext uri="{FF2B5EF4-FFF2-40B4-BE49-F238E27FC236}">
                <a16:creationId xmlns:a16="http://schemas.microsoft.com/office/drawing/2014/main" id="{89D25DA7-092C-D74A-B3FC-0AC802F097A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BE8F7D8-CC0F-944E-A39B-79C070A40EDE}"/>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1689560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999A-FFEF-A443-8BAA-CCCB5C3855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Picture Placeholder 2">
            <a:extLst>
              <a:ext uri="{FF2B5EF4-FFF2-40B4-BE49-F238E27FC236}">
                <a16:creationId xmlns:a16="http://schemas.microsoft.com/office/drawing/2014/main" id="{8CD506C2-0AC1-3D48-83A4-ABF050A5E6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A7411BCA-0843-C249-80B7-1087CCA65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078B97-5EF1-944A-A128-C14BE56D764C}"/>
              </a:ext>
            </a:extLst>
          </p:cNvPr>
          <p:cNvSpPr>
            <a:spLocks noGrp="1"/>
          </p:cNvSpPr>
          <p:nvPr>
            <p:ph type="dt" sz="half" idx="10"/>
          </p:nvPr>
        </p:nvSpPr>
        <p:spPr/>
        <p:txBody>
          <a:bodyPr/>
          <a:lstStyle/>
          <a:p>
            <a:fld id="{A9E552BC-DEF1-1443-AA3D-B38792682113}" type="datetimeFigureOut">
              <a:rPr lang="da-DK" smtClean="0"/>
              <a:t>04.03.2025</a:t>
            </a:fld>
            <a:endParaRPr lang="da-DK"/>
          </a:p>
        </p:txBody>
      </p:sp>
      <p:sp>
        <p:nvSpPr>
          <p:cNvPr id="6" name="Footer Placeholder 5">
            <a:extLst>
              <a:ext uri="{FF2B5EF4-FFF2-40B4-BE49-F238E27FC236}">
                <a16:creationId xmlns:a16="http://schemas.microsoft.com/office/drawing/2014/main" id="{3349C672-14A7-6F43-B322-B9D5396E4570}"/>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4428F764-D6EC-2243-B5B3-95874D7778D2}"/>
              </a:ext>
            </a:extLst>
          </p:cNvPr>
          <p:cNvSpPr>
            <a:spLocks noGrp="1"/>
          </p:cNvSpPr>
          <p:nvPr>
            <p:ph type="sldNum" sz="quarter" idx="12"/>
          </p:nvPr>
        </p:nvSpPr>
        <p:spPr/>
        <p:txBody>
          <a:bodyPr/>
          <a:lstStyle/>
          <a:p>
            <a:fld id="{40F0B65F-BF7A-FF4D-A762-5D36076F5F31}" type="slidenum">
              <a:rPr lang="da-DK" smtClean="0"/>
              <a:t>‹#›</a:t>
            </a:fld>
            <a:endParaRPr lang="da-DK"/>
          </a:p>
        </p:txBody>
      </p:sp>
    </p:spTree>
    <p:extLst>
      <p:ext uri="{BB962C8B-B14F-4D97-AF65-F5344CB8AC3E}">
        <p14:creationId xmlns:p14="http://schemas.microsoft.com/office/powerpoint/2010/main" val="58130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7014D8-DE83-D947-A9C5-6F3290B4EA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a-DK"/>
          </a:p>
        </p:txBody>
      </p:sp>
      <p:sp>
        <p:nvSpPr>
          <p:cNvPr id="3" name="Text Placeholder 2">
            <a:extLst>
              <a:ext uri="{FF2B5EF4-FFF2-40B4-BE49-F238E27FC236}">
                <a16:creationId xmlns:a16="http://schemas.microsoft.com/office/drawing/2014/main" id="{573D3E3C-4BD0-C548-9B54-854B860E76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Date Placeholder 3">
            <a:extLst>
              <a:ext uri="{FF2B5EF4-FFF2-40B4-BE49-F238E27FC236}">
                <a16:creationId xmlns:a16="http://schemas.microsoft.com/office/drawing/2014/main" id="{672102CE-0BAB-AB4C-BC37-47D6A241A6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E552BC-DEF1-1443-AA3D-B38792682113}" type="datetimeFigureOut">
              <a:rPr lang="da-DK" smtClean="0"/>
              <a:t>04.03.2025</a:t>
            </a:fld>
            <a:endParaRPr lang="da-DK"/>
          </a:p>
        </p:txBody>
      </p:sp>
      <p:sp>
        <p:nvSpPr>
          <p:cNvPr id="5" name="Footer Placeholder 4">
            <a:extLst>
              <a:ext uri="{FF2B5EF4-FFF2-40B4-BE49-F238E27FC236}">
                <a16:creationId xmlns:a16="http://schemas.microsoft.com/office/drawing/2014/main" id="{35B9BFDF-4A5C-8B4A-80B8-07B486167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DC91B9B2-A4CF-2F4B-92DB-7D6503A611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0B65F-BF7A-FF4D-A762-5D36076F5F31}" type="slidenum">
              <a:rPr lang="da-DK" smtClean="0"/>
              <a:t>‹#›</a:t>
            </a:fld>
            <a:endParaRPr lang="da-DK"/>
          </a:p>
        </p:txBody>
      </p:sp>
    </p:spTree>
    <p:extLst>
      <p:ext uri="{BB962C8B-B14F-4D97-AF65-F5344CB8AC3E}">
        <p14:creationId xmlns:p14="http://schemas.microsoft.com/office/powerpoint/2010/main" val="117955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D322-79F1-BD43-A883-BE2BC8C39D63}"/>
              </a:ext>
            </a:extLst>
          </p:cNvPr>
          <p:cNvSpPr>
            <a:spLocks noGrp="1"/>
          </p:cNvSpPr>
          <p:nvPr>
            <p:ph type="ctrTitle"/>
          </p:nvPr>
        </p:nvSpPr>
        <p:spPr/>
        <p:txBody>
          <a:bodyPr/>
          <a:lstStyle/>
          <a:p>
            <a:r>
              <a:rPr lang="da-DK" b="1" dirty="0"/>
              <a:t>Lukning og brobygning – to strategiske roller</a:t>
            </a:r>
          </a:p>
        </p:txBody>
      </p:sp>
      <p:sp>
        <p:nvSpPr>
          <p:cNvPr id="3" name="Subtitle 2">
            <a:extLst>
              <a:ext uri="{FF2B5EF4-FFF2-40B4-BE49-F238E27FC236}">
                <a16:creationId xmlns:a16="http://schemas.microsoft.com/office/drawing/2014/main" id="{2C4092E8-78DD-1541-80A0-788C0E716EAE}"/>
              </a:ext>
            </a:extLst>
          </p:cNvPr>
          <p:cNvSpPr>
            <a:spLocks noGrp="1"/>
          </p:cNvSpPr>
          <p:nvPr>
            <p:ph type="subTitle" idx="1"/>
          </p:nvPr>
        </p:nvSpPr>
        <p:spPr/>
        <p:txBody>
          <a:bodyPr/>
          <a:lstStyle/>
          <a:p>
            <a:r>
              <a:rPr lang="da-DK" dirty="0"/>
              <a:t>Virksomhedsstrategi i netværksperspektiv, Marts 2025</a:t>
            </a:r>
          </a:p>
          <a:p>
            <a:endParaRPr lang="da-DK" dirty="0"/>
          </a:p>
          <a:p>
            <a:r>
              <a:rPr lang="da-DK" dirty="0"/>
              <a:t>Lasse Folke Henriksen</a:t>
            </a:r>
          </a:p>
        </p:txBody>
      </p:sp>
    </p:spTree>
    <p:extLst>
      <p:ext uri="{BB962C8B-B14F-4D97-AF65-F5344CB8AC3E}">
        <p14:creationId xmlns:p14="http://schemas.microsoft.com/office/powerpoint/2010/main" val="274582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BBDE890-B189-D14D-9AE8-57990641C426}"/>
              </a:ext>
            </a:extLst>
          </p:cNvPr>
          <p:cNvPicPr>
            <a:picLocks noChangeAspect="1"/>
          </p:cNvPicPr>
          <p:nvPr/>
        </p:nvPicPr>
        <p:blipFill rotWithShape="1">
          <a:blip r:embed="rId2">
            <a:extLst>
              <a:ext uri="{28A0092B-C50C-407E-A947-70E740481C1C}">
                <a14:useLocalDpi xmlns:a14="http://schemas.microsoft.com/office/drawing/2010/main" val="0"/>
              </a:ext>
            </a:extLst>
          </a:blip>
          <a:srcRect l="1998" r="-1" b="-1"/>
          <a:stretch/>
        </p:blipFill>
        <p:spPr>
          <a:xfrm>
            <a:off x="579264" y="365141"/>
            <a:ext cx="6288262" cy="3063875"/>
          </a:xfrm>
          <a:prstGeom prst="rect">
            <a:avLst/>
          </a:prstGeom>
        </p:spPr>
      </p:pic>
      <p:sp useBgFill="1">
        <p:nvSpPr>
          <p:cNvPr id="73" name="Rectangle 7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67CE85-4045-F442-9A47-9D28E715DA04}"/>
              </a:ext>
            </a:extLst>
          </p:cNvPr>
          <p:cNvSpPr>
            <a:spLocks noGrp="1"/>
          </p:cNvSpPr>
          <p:nvPr>
            <p:ph type="title"/>
          </p:nvPr>
        </p:nvSpPr>
        <p:spPr>
          <a:xfrm>
            <a:off x="841248" y="3849689"/>
            <a:ext cx="2111122" cy="2105025"/>
          </a:xfrm>
        </p:spPr>
        <p:txBody>
          <a:bodyPr>
            <a:normAutofit/>
          </a:bodyPr>
          <a:lstStyle/>
          <a:p>
            <a:r>
              <a:rPr lang="da-DK" sz="2400" dirty="0"/>
              <a:t>Svage bånd genbesøgt</a:t>
            </a:r>
          </a:p>
        </p:txBody>
      </p:sp>
      <p:sp>
        <p:nvSpPr>
          <p:cNvPr id="75" name="Rectangle 7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5416DF-52DC-CD49-A825-CECFAC1F5B12}"/>
              </a:ext>
            </a:extLst>
          </p:cNvPr>
          <p:cNvSpPr>
            <a:spLocks noGrp="1"/>
          </p:cNvSpPr>
          <p:nvPr>
            <p:ph idx="1"/>
          </p:nvPr>
        </p:nvSpPr>
        <p:spPr>
          <a:xfrm>
            <a:off x="3360563" y="3849688"/>
            <a:ext cx="3315810" cy="2105025"/>
          </a:xfrm>
        </p:spPr>
        <p:txBody>
          <a:bodyPr anchor="ctr">
            <a:normAutofit fontScale="85000" lnSpcReduction="10000"/>
          </a:bodyPr>
          <a:lstStyle/>
          <a:p>
            <a:r>
              <a:rPr lang="da-DK" sz="1700" dirty="0"/>
              <a:t>Mark </a:t>
            </a:r>
            <a:r>
              <a:rPr lang="da-DK" sz="1700" dirty="0" err="1"/>
              <a:t>Granovetter</a:t>
            </a:r>
            <a:r>
              <a:rPr lang="da-DK" sz="1700" dirty="0"/>
              <a:t> (1943-)</a:t>
            </a:r>
          </a:p>
          <a:p>
            <a:r>
              <a:rPr lang="da-DK" sz="1700" dirty="0"/>
              <a:t>Stærke bånd lukker, svage bånd åbner netværk</a:t>
            </a:r>
          </a:p>
          <a:p>
            <a:r>
              <a:rPr lang="da-DK" sz="1700" dirty="0"/>
              <a:t>Broer som unikke stier mellem aktør-klynger, der åbner netværk op</a:t>
            </a:r>
          </a:p>
          <a:p>
            <a:r>
              <a:rPr lang="da-DK" sz="1700" dirty="0"/>
              <a:t>Svage bånd er ”stærke”</a:t>
            </a:r>
          </a:p>
          <a:p>
            <a:r>
              <a:rPr lang="da-DK" sz="1700" dirty="0"/>
              <a:t>Øvelse: </a:t>
            </a:r>
            <a:r>
              <a:rPr lang="da-DK" sz="1700" dirty="0" err="1"/>
              <a:t>edge</a:t>
            </a:r>
            <a:r>
              <a:rPr lang="da-DK" sz="1700" dirty="0"/>
              <a:t> </a:t>
            </a:r>
            <a:r>
              <a:rPr lang="da-DK" sz="1700" dirty="0" err="1"/>
              <a:t>betweenness</a:t>
            </a:r>
            <a:r>
              <a:rPr lang="da-DK" sz="1700" dirty="0"/>
              <a:t> </a:t>
            </a:r>
            <a:r>
              <a:rPr lang="da-DK" sz="1700" dirty="0" err="1"/>
              <a:t>some</a:t>
            </a:r>
            <a:r>
              <a:rPr lang="da-DK" sz="1700" dirty="0"/>
              <a:t> strukturelt mål for broer</a:t>
            </a:r>
          </a:p>
        </p:txBody>
      </p:sp>
      <p:pic>
        <p:nvPicPr>
          <p:cNvPr id="2050" name="Picture 2" descr="Mark Granovetter | Sociology">
            <a:extLst>
              <a:ext uri="{FF2B5EF4-FFF2-40B4-BE49-F238E27FC236}">
                <a16:creationId xmlns:a16="http://schemas.microsoft.com/office/drawing/2014/main" id="{29141633-DB54-BF4E-9FD4-B38E47C2B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1" r="1" b="10262"/>
          <a:stretch/>
        </p:blipFill>
        <p:spPr bwMode="auto">
          <a:xfrm>
            <a:off x="7806493" y="1318452"/>
            <a:ext cx="3863013" cy="485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6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A3F7-9252-3E4B-ADB6-E68213BE9245}"/>
              </a:ext>
            </a:extLst>
          </p:cNvPr>
          <p:cNvSpPr>
            <a:spLocks noGrp="1"/>
          </p:cNvSpPr>
          <p:nvPr>
            <p:ph type="title"/>
          </p:nvPr>
        </p:nvSpPr>
        <p:spPr>
          <a:xfrm>
            <a:off x="484214" y="0"/>
            <a:ext cx="3505495" cy="1622321"/>
          </a:xfrm>
        </p:spPr>
        <p:txBody>
          <a:bodyPr>
            <a:normAutofit/>
          </a:bodyPr>
          <a:lstStyle/>
          <a:p>
            <a:r>
              <a:rPr lang="da-DK" sz="3200" dirty="0"/>
              <a:t>Burt om brobygning</a:t>
            </a:r>
          </a:p>
        </p:txBody>
      </p:sp>
      <p:sp>
        <p:nvSpPr>
          <p:cNvPr id="3" name="Content Placeholder 2">
            <a:extLst>
              <a:ext uri="{FF2B5EF4-FFF2-40B4-BE49-F238E27FC236}">
                <a16:creationId xmlns:a16="http://schemas.microsoft.com/office/drawing/2014/main" id="{B136A0C4-6E95-AE4F-9DF6-665B9C6018B6}"/>
              </a:ext>
            </a:extLst>
          </p:cNvPr>
          <p:cNvSpPr>
            <a:spLocks noGrp="1"/>
          </p:cNvSpPr>
          <p:nvPr>
            <p:ph idx="1"/>
          </p:nvPr>
        </p:nvSpPr>
        <p:spPr>
          <a:xfrm>
            <a:off x="579323" y="1383929"/>
            <a:ext cx="3895016" cy="3785419"/>
          </a:xfrm>
        </p:spPr>
        <p:txBody>
          <a:bodyPr>
            <a:noAutofit/>
          </a:bodyPr>
          <a:lstStyle/>
          <a:p>
            <a:r>
              <a:rPr lang="en-US" sz="1600" dirty="0">
                <a:latin typeface="Calisto MT"/>
                <a:cs typeface="Calisto MT"/>
              </a:rPr>
              <a:t>Fra </a:t>
            </a:r>
            <a:r>
              <a:rPr lang="en-US" sz="1600" b="1" dirty="0" err="1">
                <a:latin typeface="Calisto MT"/>
                <a:cs typeface="Calisto MT"/>
              </a:rPr>
              <a:t>forbindelsen</a:t>
            </a:r>
            <a:r>
              <a:rPr lang="en-US" sz="1600" dirty="0">
                <a:latin typeface="Calisto MT"/>
                <a:cs typeface="Calisto MT"/>
              </a:rPr>
              <a:t> </a:t>
            </a:r>
            <a:r>
              <a:rPr lang="en-US" sz="1600" dirty="0" err="1">
                <a:latin typeface="Calisto MT"/>
                <a:cs typeface="Calisto MT"/>
              </a:rPr>
              <a:t>som</a:t>
            </a:r>
            <a:r>
              <a:rPr lang="en-US" sz="1600" dirty="0">
                <a:latin typeface="Calisto MT"/>
                <a:cs typeface="Calisto MT"/>
              </a:rPr>
              <a:t> bro </a:t>
            </a:r>
            <a:r>
              <a:rPr lang="en-US" sz="1600" dirty="0" err="1">
                <a:latin typeface="Calisto MT"/>
                <a:cs typeface="Calisto MT"/>
              </a:rPr>
              <a:t>til</a:t>
            </a:r>
            <a:r>
              <a:rPr lang="en-US" sz="1600" dirty="0">
                <a:latin typeface="Calisto MT"/>
                <a:cs typeface="Calisto MT"/>
              </a:rPr>
              <a:t> </a:t>
            </a:r>
            <a:r>
              <a:rPr lang="en-US" sz="1600" b="1" dirty="0" err="1">
                <a:latin typeface="Calisto MT"/>
                <a:cs typeface="Calisto MT"/>
              </a:rPr>
              <a:t>til</a:t>
            </a:r>
            <a:r>
              <a:rPr lang="en-US" sz="1600" b="1" dirty="0">
                <a:latin typeface="Calisto MT"/>
                <a:cs typeface="Calisto MT"/>
              </a:rPr>
              <a:t> </a:t>
            </a:r>
            <a:r>
              <a:rPr lang="en-US" sz="1600" b="1" dirty="0" err="1">
                <a:latin typeface="Calisto MT"/>
                <a:cs typeface="Calisto MT"/>
              </a:rPr>
              <a:t>atkørorienteret</a:t>
            </a:r>
            <a:r>
              <a:rPr lang="en-US" sz="1600" b="1" dirty="0">
                <a:latin typeface="Calisto MT"/>
                <a:cs typeface="Calisto MT"/>
              </a:rPr>
              <a:t> </a:t>
            </a:r>
            <a:r>
              <a:rPr lang="en-US" sz="1600" dirty="0">
                <a:latin typeface="Calisto MT"/>
                <a:cs typeface="Calisto MT"/>
              </a:rPr>
              <a:t>strategi: </a:t>
            </a:r>
            <a:r>
              <a:rPr lang="en-US" sz="1600" dirty="0" err="1">
                <a:latin typeface="Calisto MT"/>
                <a:cs typeface="Calisto MT"/>
              </a:rPr>
              <a:t>brobygning</a:t>
            </a:r>
            <a:r>
              <a:rPr lang="en-US" sz="1600" dirty="0">
                <a:latin typeface="Calisto MT"/>
                <a:cs typeface="Calisto MT"/>
              </a:rPr>
              <a:t>!</a:t>
            </a:r>
          </a:p>
          <a:p>
            <a:r>
              <a:rPr lang="en-US" sz="1600" dirty="0">
                <a:latin typeface="Calisto MT"/>
                <a:cs typeface="Calisto MT"/>
              </a:rPr>
              <a:t>Starter med </a:t>
            </a:r>
            <a:r>
              <a:rPr lang="en-US" sz="1600" dirty="0" err="1">
                <a:latin typeface="Calisto MT"/>
                <a:cs typeface="Calisto MT"/>
              </a:rPr>
              <a:t>luknings-mekanismer</a:t>
            </a:r>
            <a:r>
              <a:rPr lang="en-US" sz="1600" dirty="0">
                <a:latin typeface="Calisto MT"/>
                <a:cs typeface="Calisto MT"/>
              </a:rPr>
              <a:t>: </a:t>
            </a:r>
            <a:r>
              <a:rPr lang="en-US" sz="1600" dirty="0" err="1">
                <a:latin typeface="Calisto MT"/>
                <a:cs typeface="Calisto MT"/>
              </a:rPr>
              <a:t>hvorfor</a:t>
            </a:r>
            <a:r>
              <a:rPr lang="en-US" sz="1600" dirty="0">
                <a:latin typeface="Calisto MT"/>
                <a:cs typeface="Calisto MT"/>
              </a:rPr>
              <a:t> </a:t>
            </a:r>
            <a:r>
              <a:rPr lang="en-US" sz="1600" dirty="0" err="1">
                <a:latin typeface="Calisto MT"/>
                <a:cs typeface="Calisto MT"/>
              </a:rPr>
              <a:t>lukker</a:t>
            </a:r>
            <a:r>
              <a:rPr lang="en-US" sz="1600" dirty="0">
                <a:latin typeface="Calisto MT"/>
                <a:cs typeface="Calisto MT"/>
              </a:rPr>
              <a:t> </a:t>
            </a:r>
            <a:r>
              <a:rPr lang="en-US" sz="1600" dirty="0" err="1">
                <a:latin typeface="Calisto MT"/>
                <a:cs typeface="Calisto MT"/>
              </a:rPr>
              <a:t>netværk</a:t>
            </a:r>
            <a:r>
              <a:rPr lang="en-US" sz="1600" dirty="0">
                <a:latin typeface="Calisto MT"/>
                <a:cs typeface="Calisto MT"/>
              </a:rPr>
              <a:t> sig?</a:t>
            </a:r>
          </a:p>
          <a:p>
            <a:r>
              <a:rPr lang="en-US" sz="1600" dirty="0" err="1">
                <a:latin typeface="Calisto MT"/>
                <a:cs typeface="Calisto MT"/>
              </a:rPr>
              <a:t>Første</a:t>
            </a:r>
            <a:r>
              <a:rPr lang="en-US" sz="1600" dirty="0">
                <a:latin typeface="Calisto MT"/>
                <a:cs typeface="Calisto MT"/>
              </a:rPr>
              <a:t> </a:t>
            </a:r>
            <a:r>
              <a:rPr lang="en-US" sz="1600" dirty="0" err="1">
                <a:latin typeface="Calisto MT"/>
                <a:cs typeface="Calisto MT"/>
              </a:rPr>
              <a:t>effekt</a:t>
            </a:r>
            <a:r>
              <a:rPr lang="en-US" sz="1600" dirty="0">
                <a:latin typeface="Calisto MT"/>
                <a:cs typeface="Calisto MT"/>
              </a:rPr>
              <a:t> </a:t>
            </a:r>
            <a:r>
              <a:rPr lang="en-US" sz="1600" dirty="0" err="1">
                <a:latin typeface="Calisto MT"/>
                <a:cs typeface="Calisto MT"/>
              </a:rPr>
              <a:t>af</a:t>
            </a:r>
            <a:r>
              <a:rPr lang="en-US" sz="1600" dirty="0">
                <a:latin typeface="Calisto MT"/>
                <a:cs typeface="Calisto MT"/>
              </a:rPr>
              <a:t> </a:t>
            </a:r>
            <a:r>
              <a:rPr lang="en-US" sz="1600" dirty="0" err="1">
                <a:latin typeface="Calisto MT"/>
                <a:cs typeface="Calisto MT"/>
              </a:rPr>
              <a:t>lukning</a:t>
            </a:r>
            <a:r>
              <a:rPr lang="en-US" sz="1600" dirty="0">
                <a:latin typeface="Calisto MT"/>
                <a:cs typeface="Calisto MT"/>
              </a:rPr>
              <a:t>: </a:t>
            </a:r>
            <a:r>
              <a:rPr lang="en-US" sz="1600" u="sng" dirty="0" err="1">
                <a:latin typeface="Calisto MT"/>
                <a:cs typeface="Calisto MT"/>
              </a:rPr>
              <a:t>strukturelle</a:t>
            </a:r>
            <a:r>
              <a:rPr lang="en-US" sz="1600" u="sng" dirty="0">
                <a:latin typeface="Calisto MT"/>
                <a:cs typeface="Calisto MT"/>
              </a:rPr>
              <a:t> huller</a:t>
            </a:r>
          </a:p>
          <a:p>
            <a:r>
              <a:rPr lang="en-US" sz="1600" dirty="0" err="1">
                <a:latin typeface="Calisto MT"/>
                <a:cs typeface="Calisto MT"/>
              </a:rPr>
              <a:t>Anden</a:t>
            </a:r>
            <a:r>
              <a:rPr lang="en-US" sz="1600" dirty="0">
                <a:latin typeface="Calisto MT"/>
                <a:cs typeface="Calisto MT"/>
              </a:rPr>
              <a:t> </a:t>
            </a:r>
            <a:r>
              <a:rPr lang="en-US" sz="1600" dirty="0" err="1">
                <a:latin typeface="Calisto MT"/>
                <a:cs typeface="Calisto MT"/>
              </a:rPr>
              <a:t>effekt</a:t>
            </a:r>
            <a:r>
              <a:rPr lang="en-US" sz="1600" dirty="0">
                <a:latin typeface="Calisto MT"/>
                <a:cs typeface="Calisto MT"/>
              </a:rPr>
              <a:t> </a:t>
            </a:r>
            <a:r>
              <a:rPr lang="en-US" sz="1600" dirty="0" err="1">
                <a:latin typeface="Calisto MT"/>
                <a:cs typeface="Calisto MT"/>
              </a:rPr>
              <a:t>af</a:t>
            </a:r>
            <a:r>
              <a:rPr lang="en-US" sz="1600" dirty="0">
                <a:latin typeface="Calisto MT"/>
                <a:cs typeface="Calisto MT"/>
              </a:rPr>
              <a:t> </a:t>
            </a:r>
            <a:r>
              <a:rPr lang="en-US" sz="1600" dirty="0" err="1">
                <a:latin typeface="Calisto MT"/>
                <a:cs typeface="Calisto MT"/>
              </a:rPr>
              <a:t>lukning</a:t>
            </a:r>
            <a:r>
              <a:rPr lang="en-US" sz="1600" dirty="0">
                <a:latin typeface="Calisto MT"/>
                <a:cs typeface="Calisto MT"/>
              </a:rPr>
              <a:t> er </a:t>
            </a:r>
            <a:r>
              <a:rPr lang="en-US" sz="1600" dirty="0" err="1">
                <a:latin typeface="Calisto MT"/>
                <a:cs typeface="Calisto MT"/>
              </a:rPr>
              <a:t>åbning</a:t>
            </a:r>
            <a:r>
              <a:rPr lang="en-US" sz="1600" dirty="0">
                <a:latin typeface="Calisto MT"/>
                <a:cs typeface="Calisto MT"/>
              </a:rPr>
              <a:t> </a:t>
            </a:r>
            <a:r>
              <a:rPr lang="en-US" sz="1600" dirty="0" err="1">
                <a:latin typeface="Calisto MT"/>
                <a:cs typeface="Calisto MT"/>
              </a:rPr>
              <a:t>af</a:t>
            </a:r>
            <a:r>
              <a:rPr lang="en-US" sz="1600" dirty="0">
                <a:latin typeface="Calisto MT"/>
                <a:cs typeface="Calisto MT"/>
              </a:rPr>
              <a:t> et </a:t>
            </a:r>
            <a:r>
              <a:rPr lang="en-US" sz="1600" dirty="0" err="1">
                <a:latin typeface="Calisto MT"/>
                <a:cs typeface="Calisto MT"/>
              </a:rPr>
              <a:t>nyt</a:t>
            </a:r>
            <a:r>
              <a:rPr lang="en-US" sz="1600" dirty="0">
                <a:latin typeface="Calisto MT"/>
                <a:cs typeface="Calisto MT"/>
              </a:rPr>
              <a:t> </a:t>
            </a:r>
            <a:r>
              <a:rPr lang="en-US" sz="1600" dirty="0" err="1">
                <a:latin typeface="Calisto MT"/>
                <a:cs typeface="Calisto MT"/>
              </a:rPr>
              <a:t>mulighedsrum</a:t>
            </a:r>
            <a:r>
              <a:rPr lang="en-US" sz="1600" dirty="0">
                <a:latin typeface="Calisto MT"/>
                <a:cs typeface="Calisto MT"/>
              </a:rPr>
              <a:t>: </a:t>
            </a:r>
            <a:r>
              <a:rPr lang="en-US" sz="1600" dirty="0" err="1">
                <a:latin typeface="Calisto MT"/>
                <a:cs typeface="Calisto MT"/>
              </a:rPr>
              <a:t>brobygnings-aktivitet</a:t>
            </a:r>
            <a:r>
              <a:rPr lang="en-US" sz="1600" dirty="0">
                <a:latin typeface="Calisto MT"/>
                <a:cs typeface="Calisto MT"/>
              </a:rPr>
              <a:t> </a:t>
            </a:r>
            <a:r>
              <a:rPr lang="en-US" sz="1600" dirty="0" err="1">
                <a:latin typeface="Calisto MT"/>
                <a:cs typeface="Calisto MT"/>
              </a:rPr>
              <a:t>i</a:t>
            </a:r>
            <a:r>
              <a:rPr lang="en-US" sz="1600" dirty="0">
                <a:latin typeface="Calisto MT"/>
                <a:cs typeface="Calisto MT"/>
              </a:rPr>
              <a:t> </a:t>
            </a:r>
            <a:r>
              <a:rPr lang="en-US" sz="1600" dirty="0" err="1">
                <a:latin typeface="Calisto MT"/>
                <a:cs typeface="Calisto MT"/>
              </a:rPr>
              <a:t>strukturelle</a:t>
            </a:r>
            <a:r>
              <a:rPr lang="en-US" sz="1600" dirty="0">
                <a:latin typeface="Calisto MT"/>
                <a:cs typeface="Calisto MT"/>
              </a:rPr>
              <a:t> huller; </a:t>
            </a:r>
            <a:r>
              <a:rPr lang="en-US" sz="1600" dirty="0" err="1">
                <a:latin typeface="Calisto MT"/>
                <a:cs typeface="Calisto MT"/>
              </a:rPr>
              <a:t>fordele</a:t>
            </a:r>
            <a:r>
              <a:rPr lang="en-US" sz="1600" dirty="0">
                <a:latin typeface="Calisto MT"/>
                <a:cs typeface="Calisto MT"/>
              </a:rPr>
              <a:t> for </a:t>
            </a:r>
            <a:r>
              <a:rPr lang="en-US" sz="1600" dirty="0" err="1">
                <a:latin typeface="Calisto MT"/>
                <a:cs typeface="Calisto MT"/>
              </a:rPr>
              <a:t>brobyggere</a:t>
            </a:r>
            <a:r>
              <a:rPr lang="en-US" sz="1600" dirty="0">
                <a:latin typeface="Calisto MT"/>
                <a:cs typeface="Calisto MT"/>
              </a:rPr>
              <a:t> </a:t>
            </a:r>
            <a:r>
              <a:rPr lang="en-US" sz="1600" dirty="0" err="1">
                <a:latin typeface="Calisto MT"/>
                <a:cs typeface="Calisto MT"/>
              </a:rPr>
              <a:t>ved</a:t>
            </a:r>
            <a:r>
              <a:rPr lang="en-US" sz="1600" dirty="0">
                <a:latin typeface="Calisto MT"/>
                <a:cs typeface="Calisto MT"/>
              </a:rPr>
              <a:t> at </a:t>
            </a:r>
            <a:r>
              <a:rPr lang="en-US" sz="1600" dirty="0" err="1">
                <a:latin typeface="Calisto MT"/>
                <a:cs typeface="Calisto MT"/>
              </a:rPr>
              <a:t>bygge</a:t>
            </a:r>
            <a:r>
              <a:rPr lang="en-US" sz="1600" dirty="0">
                <a:latin typeface="Calisto MT"/>
                <a:cs typeface="Calisto MT"/>
              </a:rPr>
              <a:t> bro - men </a:t>
            </a:r>
            <a:r>
              <a:rPr lang="en-US" sz="1600" dirty="0" err="1">
                <a:latin typeface="Calisto MT"/>
                <a:cs typeface="Calisto MT"/>
              </a:rPr>
              <a:t>også</a:t>
            </a:r>
            <a:r>
              <a:rPr lang="en-US" sz="1600" dirty="0">
                <a:latin typeface="Calisto MT"/>
                <a:cs typeface="Calisto MT"/>
              </a:rPr>
              <a:t> for </a:t>
            </a:r>
            <a:r>
              <a:rPr lang="en-US" sz="1600" dirty="0" err="1">
                <a:latin typeface="Calisto MT"/>
                <a:cs typeface="Calisto MT"/>
              </a:rPr>
              <a:t>resten</a:t>
            </a:r>
            <a:r>
              <a:rPr lang="en-US" sz="1600" dirty="0">
                <a:latin typeface="Calisto MT"/>
                <a:cs typeface="Calisto MT"/>
              </a:rPr>
              <a:t> </a:t>
            </a:r>
            <a:r>
              <a:rPr lang="en-US" sz="1600" dirty="0" err="1">
                <a:latin typeface="Calisto MT"/>
                <a:cs typeface="Calisto MT"/>
              </a:rPr>
              <a:t>af</a:t>
            </a:r>
            <a:r>
              <a:rPr lang="en-US" sz="1600" dirty="0">
                <a:latin typeface="Calisto MT"/>
                <a:cs typeface="Calisto MT"/>
              </a:rPr>
              <a:t> </a:t>
            </a:r>
            <a:r>
              <a:rPr lang="en-US" sz="1600" dirty="0" err="1">
                <a:latin typeface="Calisto MT"/>
                <a:cs typeface="Calisto MT"/>
              </a:rPr>
              <a:t>netværkets</a:t>
            </a:r>
            <a:r>
              <a:rPr lang="en-US" sz="1600" dirty="0">
                <a:latin typeface="Calisto MT"/>
                <a:cs typeface="Calisto MT"/>
              </a:rPr>
              <a:t> </a:t>
            </a:r>
            <a:r>
              <a:rPr lang="en-US" sz="1600" dirty="0" err="1">
                <a:latin typeface="Calisto MT"/>
                <a:cs typeface="Calisto MT"/>
              </a:rPr>
              <a:t>aktører</a:t>
            </a:r>
            <a:endParaRPr lang="en-US" sz="1600" u="sng" dirty="0">
              <a:latin typeface="Calisto MT"/>
              <a:cs typeface="Calisto MT"/>
            </a:endParaRPr>
          </a:p>
          <a:p>
            <a:r>
              <a:rPr lang="en-US" sz="1600" dirty="0" err="1">
                <a:latin typeface="Calisto MT"/>
                <a:cs typeface="Calisto MT"/>
              </a:rPr>
              <a:t>Fokus</a:t>
            </a:r>
            <a:r>
              <a:rPr lang="en-US" sz="1600" dirty="0">
                <a:latin typeface="Calisto MT"/>
                <a:cs typeface="Calisto MT"/>
              </a:rPr>
              <a:t> </a:t>
            </a:r>
            <a:r>
              <a:rPr lang="en-US" sz="1600" dirty="0" err="1">
                <a:latin typeface="Calisto MT"/>
                <a:cs typeface="Calisto MT"/>
              </a:rPr>
              <a:t>på</a:t>
            </a:r>
            <a:r>
              <a:rPr lang="en-US" sz="1600" dirty="0">
                <a:latin typeface="Calisto MT"/>
                <a:cs typeface="Calisto MT"/>
              </a:rPr>
              <a:t> </a:t>
            </a:r>
            <a:r>
              <a:rPr lang="en-US" sz="1600" dirty="0" err="1">
                <a:latin typeface="Calisto MT"/>
                <a:cs typeface="Calisto MT"/>
              </a:rPr>
              <a:t>strategiske</a:t>
            </a:r>
            <a:r>
              <a:rPr lang="en-US" sz="1600" dirty="0">
                <a:latin typeface="Calisto MT"/>
                <a:cs typeface="Calisto MT"/>
              </a:rPr>
              <a:t> </a:t>
            </a:r>
            <a:r>
              <a:rPr lang="en-US" sz="1600" dirty="0" err="1">
                <a:latin typeface="Calisto MT"/>
                <a:cs typeface="Calisto MT"/>
              </a:rPr>
              <a:t>konkurrencefordele</a:t>
            </a:r>
            <a:r>
              <a:rPr lang="en-US" sz="1600" dirty="0">
                <a:latin typeface="Calisto MT"/>
                <a:cs typeface="Calisto MT"/>
              </a:rPr>
              <a:t> (</a:t>
            </a:r>
            <a:r>
              <a:rPr lang="en-US" sz="1600" dirty="0" err="1">
                <a:latin typeface="Calisto MT"/>
                <a:cs typeface="Calisto MT"/>
              </a:rPr>
              <a:t>informations</a:t>
            </a:r>
            <a:r>
              <a:rPr lang="en-US" sz="1600" dirty="0">
                <a:latin typeface="Calisto MT"/>
                <a:cs typeface="Calisto MT"/>
              </a:rPr>
              <a:t>— </a:t>
            </a:r>
            <a:r>
              <a:rPr lang="en-US" sz="1600" dirty="0" err="1">
                <a:latin typeface="Calisto MT"/>
                <a:cs typeface="Calisto MT"/>
              </a:rPr>
              <a:t>og</a:t>
            </a:r>
            <a:r>
              <a:rPr lang="en-US" sz="1600" dirty="0">
                <a:latin typeface="Calisto MT"/>
                <a:cs typeface="Calisto MT"/>
              </a:rPr>
              <a:t> </a:t>
            </a:r>
            <a:r>
              <a:rPr lang="en-US" sz="1600" dirty="0" err="1">
                <a:latin typeface="Calisto MT"/>
                <a:cs typeface="Calisto MT"/>
              </a:rPr>
              <a:t>kontrolfordele</a:t>
            </a:r>
            <a:r>
              <a:rPr lang="en-US" sz="1600" dirty="0">
                <a:latin typeface="Calisto MT"/>
                <a:cs typeface="Calisto MT"/>
              </a:rPr>
              <a:t>) </a:t>
            </a:r>
            <a:r>
              <a:rPr lang="en-US" sz="1600" dirty="0" err="1">
                <a:latin typeface="Calisto MT"/>
                <a:cs typeface="Calisto MT"/>
              </a:rPr>
              <a:t>af</a:t>
            </a:r>
            <a:r>
              <a:rPr lang="en-US" sz="1600" dirty="0">
                <a:latin typeface="Calisto MT"/>
                <a:cs typeface="Calisto MT"/>
              </a:rPr>
              <a:t> </a:t>
            </a:r>
            <a:r>
              <a:rPr lang="en-US" sz="1600" i="1" dirty="0" err="1">
                <a:latin typeface="Calisto MT"/>
                <a:cs typeface="Calisto MT"/>
              </a:rPr>
              <a:t>ikke-redundante</a:t>
            </a:r>
            <a:r>
              <a:rPr lang="en-US" sz="1600" dirty="0">
                <a:latin typeface="Calisto MT"/>
                <a:cs typeface="Calisto MT"/>
              </a:rPr>
              <a:t> positioner</a:t>
            </a:r>
          </a:p>
          <a:p>
            <a:r>
              <a:rPr lang="en-US" sz="1600" dirty="0">
                <a:latin typeface="Calisto MT"/>
                <a:cs typeface="Calisto MT"/>
              </a:rPr>
              <a:t>Social </a:t>
            </a:r>
            <a:r>
              <a:rPr lang="en-US" sz="1600" dirty="0" err="1">
                <a:latin typeface="Calisto MT"/>
                <a:cs typeface="Calisto MT"/>
              </a:rPr>
              <a:t>kapital</a:t>
            </a:r>
            <a:r>
              <a:rPr lang="en-US" sz="1600" dirty="0">
                <a:latin typeface="Calisto MT"/>
                <a:cs typeface="Calisto MT"/>
              </a:rPr>
              <a:t> er </a:t>
            </a:r>
            <a:r>
              <a:rPr lang="en-US" sz="1600" i="1" dirty="0" err="1">
                <a:latin typeface="Calisto MT"/>
                <a:cs typeface="Calisto MT"/>
              </a:rPr>
              <a:t>positionel</a:t>
            </a:r>
            <a:r>
              <a:rPr lang="en-US" sz="1600" i="1" dirty="0">
                <a:latin typeface="Calisto MT"/>
                <a:cs typeface="Calisto MT"/>
              </a:rPr>
              <a:t> </a:t>
            </a:r>
            <a:r>
              <a:rPr lang="en-US" sz="1600" dirty="0" err="1">
                <a:latin typeface="Calisto MT"/>
                <a:cs typeface="Calisto MT"/>
              </a:rPr>
              <a:t>og</a:t>
            </a:r>
            <a:r>
              <a:rPr lang="en-US" sz="1600" dirty="0">
                <a:latin typeface="Calisto MT"/>
                <a:cs typeface="Calisto MT"/>
              </a:rPr>
              <a:t> handler </a:t>
            </a:r>
            <a:r>
              <a:rPr lang="en-US" sz="1600" dirty="0" err="1">
                <a:latin typeface="Calisto MT"/>
                <a:cs typeface="Calisto MT"/>
              </a:rPr>
              <a:t>derfor</a:t>
            </a:r>
            <a:r>
              <a:rPr lang="en-US" sz="1600" dirty="0">
                <a:latin typeface="Calisto MT"/>
                <a:cs typeface="Calisto MT"/>
              </a:rPr>
              <a:t> </a:t>
            </a:r>
            <a:r>
              <a:rPr lang="en-US" sz="1600" dirty="0" err="1">
                <a:latin typeface="Calisto MT"/>
                <a:cs typeface="Calisto MT"/>
              </a:rPr>
              <a:t>ikke</a:t>
            </a:r>
            <a:r>
              <a:rPr lang="en-US" sz="1600" dirty="0">
                <a:latin typeface="Calisto MT"/>
                <a:cs typeface="Calisto MT"/>
              </a:rPr>
              <a:t> om </a:t>
            </a:r>
            <a:r>
              <a:rPr lang="en-US" sz="1600" dirty="0" err="1">
                <a:latin typeface="Calisto MT"/>
                <a:cs typeface="Calisto MT"/>
              </a:rPr>
              <a:t>selve</a:t>
            </a:r>
            <a:r>
              <a:rPr lang="en-US" sz="1600" dirty="0">
                <a:latin typeface="Calisto MT"/>
                <a:cs typeface="Calisto MT"/>
              </a:rPr>
              <a:t> </a:t>
            </a:r>
            <a:r>
              <a:rPr lang="en-US" sz="1600" dirty="0" err="1">
                <a:latin typeface="Calisto MT"/>
                <a:cs typeface="Calisto MT"/>
              </a:rPr>
              <a:t>forbindelsen</a:t>
            </a:r>
            <a:r>
              <a:rPr lang="en-US" sz="1600" dirty="0">
                <a:latin typeface="Calisto MT"/>
                <a:cs typeface="Calisto MT"/>
              </a:rPr>
              <a:t> men om </a:t>
            </a:r>
            <a:r>
              <a:rPr lang="en-US" sz="1600" dirty="0" err="1">
                <a:latin typeface="Calisto MT"/>
                <a:cs typeface="Calisto MT"/>
              </a:rPr>
              <a:t>hvor</a:t>
            </a:r>
            <a:r>
              <a:rPr lang="en-US" sz="1600" dirty="0">
                <a:latin typeface="Calisto MT"/>
                <a:cs typeface="Calisto MT"/>
              </a:rPr>
              <a:t> den ligger </a:t>
            </a:r>
            <a:r>
              <a:rPr lang="en-US" sz="1600" dirty="0" err="1">
                <a:latin typeface="Calisto MT"/>
                <a:cs typeface="Calisto MT"/>
              </a:rPr>
              <a:t>i</a:t>
            </a:r>
            <a:r>
              <a:rPr lang="en-US" sz="1600" dirty="0">
                <a:latin typeface="Calisto MT"/>
                <a:cs typeface="Calisto MT"/>
              </a:rPr>
              <a:t> </a:t>
            </a:r>
            <a:r>
              <a:rPr lang="en-US" sz="1600" dirty="0" err="1">
                <a:latin typeface="Calisto MT"/>
                <a:cs typeface="Calisto MT"/>
              </a:rPr>
              <a:t>netværket</a:t>
            </a:r>
            <a:endParaRPr lang="en-US" sz="1600" dirty="0">
              <a:latin typeface="Calisto MT"/>
              <a:cs typeface="Calisto MT"/>
            </a:endParaRPr>
          </a:p>
          <a:p>
            <a:r>
              <a:rPr lang="en-US" sz="1600" dirty="0" err="1">
                <a:latin typeface="Calisto MT"/>
                <a:cs typeface="Calisto MT"/>
              </a:rPr>
              <a:t>Kobling</a:t>
            </a:r>
            <a:r>
              <a:rPr lang="en-US" sz="1600" dirty="0">
                <a:latin typeface="Calisto MT"/>
                <a:cs typeface="Calisto MT"/>
              </a:rPr>
              <a:t> </a:t>
            </a:r>
            <a:r>
              <a:rPr lang="en-US" sz="1600" dirty="0" err="1">
                <a:latin typeface="Calisto MT"/>
                <a:cs typeface="Calisto MT"/>
              </a:rPr>
              <a:t>til</a:t>
            </a:r>
            <a:r>
              <a:rPr lang="en-US" sz="1600" dirty="0">
                <a:latin typeface="Calisto MT"/>
                <a:cs typeface="Calisto MT"/>
              </a:rPr>
              <a:t> </a:t>
            </a:r>
            <a:r>
              <a:rPr lang="en-US" sz="1600" dirty="0" err="1">
                <a:latin typeface="Calisto MT"/>
                <a:cs typeface="Calisto MT"/>
              </a:rPr>
              <a:t>agens</a:t>
            </a:r>
            <a:r>
              <a:rPr lang="en-US" sz="1600" dirty="0">
                <a:latin typeface="Calisto MT"/>
                <a:cs typeface="Calisto MT"/>
              </a:rPr>
              <a:t> </a:t>
            </a:r>
            <a:r>
              <a:rPr lang="en-US" sz="1600" dirty="0" err="1">
                <a:latin typeface="Calisto MT"/>
                <a:cs typeface="Calisto MT"/>
              </a:rPr>
              <a:t>og</a:t>
            </a:r>
            <a:r>
              <a:rPr lang="en-US" sz="1600" dirty="0">
                <a:latin typeface="Calisto MT"/>
                <a:cs typeface="Calisto MT"/>
              </a:rPr>
              <a:t> social-</a:t>
            </a:r>
            <a:r>
              <a:rPr lang="en-US" sz="1600" dirty="0" err="1">
                <a:latin typeface="Calisto MT"/>
                <a:cs typeface="Calisto MT"/>
              </a:rPr>
              <a:t>psykologi</a:t>
            </a:r>
            <a:endParaRPr lang="en-US" sz="1600" dirty="0">
              <a:latin typeface="Calisto MT"/>
              <a:cs typeface="Calisto MT"/>
            </a:endParaRP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fficient Networks (Chapter 8) - Empowering Leadership of Tomorrow">
            <a:extLst>
              <a:ext uri="{FF2B5EF4-FFF2-40B4-BE49-F238E27FC236}">
                <a16:creationId xmlns:a16="http://schemas.microsoft.com/office/drawing/2014/main" id="{3A481FF4-94AA-1648-A636-9088BEC951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32167" y="1015999"/>
            <a:ext cx="4233656" cy="2756445"/>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C0DC6A-164B-3B43-9D56-16BEFEF7BCEC}"/>
              </a:ext>
            </a:extLst>
          </p:cNvPr>
          <p:cNvSpPr txBox="1"/>
          <p:nvPr/>
        </p:nvSpPr>
        <p:spPr>
          <a:xfrm>
            <a:off x="6595857" y="2657697"/>
            <a:ext cx="806824" cy="276999"/>
          </a:xfrm>
          <a:prstGeom prst="rect">
            <a:avLst/>
          </a:prstGeom>
          <a:solidFill>
            <a:schemeClr val="bg1">
              <a:alpha val="0"/>
            </a:schemeClr>
          </a:solidFill>
        </p:spPr>
        <p:txBody>
          <a:bodyPr wrap="square" rtlCol="0">
            <a:spAutoFit/>
          </a:bodyPr>
          <a:lstStyle/>
          <a:p>
            <a:r>
              <a:rPr lang="da-DK" sz="1200" dirty="0"/>
              <a:t>Lukning</a:t>
            </a:r>
          </a:p>
        </p:txBody>
      </p:sp>
      <p:sp>
        <p:nvSpPr>
          <p:cNvPr id="10" name="TextBox 9">
            <a:extLst>
              <a:ext uri="{FF2B5EF4-FFF2-40B4-BE49-F238E27FC236}">
                <a16:creationId xmlns:a16="http://schemas.microsoft.com/office/drawing/2014/main" id="{104DA8B5-23D0-3C42-9AA1-137C969C926D}"/>
              </a:ext>
            </a:extLst>
          </p:cNvPr>
          <p:cNvSpPr txBox="1"/>
          <p:nvPr/>
        </p:nvSpPr>
        <p:spPr>
          <a:xfrm>
            <a:off x="6692900" y="1057786"/>
            <a:ext cx="444500" cy="186813"/>
          </a:xfrm>
          <a:prstGeom prst="rect">
            <a:avLst/>
          </a:prstGeom>
          <a:solidFill>
            <a:schemeClr val="bg1"/>
          </a:solidFill>
        </p:spPr>
        <p:txBody>
          <a:bodyPr wrap="square" rtlCol="0">
            <a:spAutoFit/>
          </a:bodyPr>
          <a:lstStyle/>
          <a:p>
            <a:endParaRPr lang="da-DK" sz="1300" dirty="0"/>
          </a:p>
        </p:txBody>
      </p:sp>
      <p:sp>
        <p:nvSpPr>
          <p:cNvPr id="11" name="TextBox 10">
            <a:extLst>
              <a:ext uri="{FF2B5EF4-FFF2-40B4-BE49-F238E27FC236}">
                <a16:creationId xmlns:a16="http://schemas.microsoft.com/office/drawing/2014/main" id="{B9AB8E61-1808-504B-8C43-14102C43B556}"/>
              </a:ext>
            </a:extLst>
          </p:cNvPr>
          <p:cNvSpPr txBox="1"/>
          <p:nvPr/>
        </p:nvSpPr>
        <p:spPr>
          <a:xfrm>
            <a:off x="8500856" y="1660747"/>
            <a:ext cx="1068593" cy="461665"/>
          </a:xfrm>
          <a:prstGeom prst="rect">
            <a:avLst/>
          </a:prstGeom>
          <a:solidFill>
            <a:schemeClr val="bg1"/>
          </a:solidFill>
        </p:spPr>
        <p:txBody>
          <a:bodyPr wrap="square" rtlCol="0">
            <a:spAutoFit/>
          </a:bodyPr>
          <a:lstStyle/>
          <a:p>
            <a:r>
              <a:rPr lang="da-DK" sz="1200" dirty="0"/>
              <a:t>Strukturelt hul</a:t>
            </a:r>
          </a:p>
        </p:txBody>
      </p:sp>
      <p:sp>
        <p:nvSpPr>
          <p:cNvPr id="12" name="TextBox 11">
            <a:extLst>
              <a:ext uri="{FF2B5EF4-FFF2-40B4-BE49-F238E27FC236}">
                <a16:creationId xmlns:a16="http://schemas.microsoft.com/office/drawing/2014/main" id="{DA011653-9735-744B-9332-AFABF94FF89E}"/>
              </a:ext>
            </a:extLst>
          </p:cNvPr>
          <p:cNvSpPr txBox="1"/>
          <p:nvPr/>
        </p:nvSpPr>
        <p:spPr>
          <a:xfrm>
            <a:off x="7757907" y="2973637"/>
            <a:ext cx="831849" cy="276999"/>
          </a:xfrm>
          <a:prstGeom prst="rect">
            <a:avLst/>
          </a:prstGeom>
          <a:solidFill>
            <a:schemeClr val="bg1"/>
          </a:solidFill>
        </p:spPr>
        <p:txBody>
          <a:bodyPr wrap="square" rtlCol="0">
            <a:spAutoFit/>
          </a:bodyPr>
          <a:lstStyle/>
          <a:p>
            <a:r>
              <a:rPr lang="da-DK" sz="1200" dirty="0"/>
              <a:t>Brobygger</a:t>
            </a:r>
          </a:p>
        </p:txBody>
      </p:sp>
      <p:pic>
        <p:nvPicPr>
          <p:cNvPr id="13" name="Picture 12">
            <a:extLst>
              <a:ext uri="{FF2B5EF4-FFF2-40B4-BE49-F238E27FC236}">
                <a16:creationId xmlns:a16="http://schemas.microsoft.com/office/drawing/2014/main" id="{8A42E495-0EF8-DF40-A5A5-FDC8238E1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030" y="4042819"/>
            <a:ext cx="5957039" cy="2178197"/>
          </a:xfrm>
          <a:prstGeom prst="rect">
            <a:avLst/>
          </a:prstGeom>
        </p:spPr>
      </p:pic>
    </p:spTree>
    <p:extLst>
      <p:ext uri="{BB962C8B-B14F-4D97-AF65-F5344CB8AC3E}">
        <p14:creationId xmlns:p14="http://schemas.microsoft.com/office/powerpoint/2010/main" val="423476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4FF39-ECB1-78B7-9B0A-345A7B64C37F}"/>
              </a:ext>
            </a:extLst>
          </p:cNvPr>
          <p:cNvSpPr>
            <a:spLocks noGrp="1"/>
          </p:cNvSpPr>
          <p:nvPr>
            <p:ph type="title"/>
          </p:nvPr>
        </p:nvSpPr>
        <p:spPr/>
        <p:txBody>
          <a:bodyPr/>
          <a:lstStyle/>
          <a:p>
            <a:r>
              <a:rPr lang="en-US" dirty="0" err="1"/>
              <a:t>Effekter</a:t>
            </a:r>
            <a:r>
              <a:rPr lang="en-US" dirty="0"/>
              <a:t> </a:t>
            </a:r>
            <a:r>
              <a:rPr lang="en-US" dirty="0" err="1"/>
              <a:t>af</a:t>
            </a:r>
            <a:r>
              <a:rPr lang="en-US" dirty="0"/>
              <a:t> </a:t>
            </a:r>
            <a:r>
              <a:rPr lang="en-US" dirty="0" err="1"/>
              <a:t>brobygning</a:t>
            </a:r>
            <a:endParaRPr lang="en-US" dirty="0"/>
          </a:p>
        </p:txBody>
      </p:sp>
      <p:sp>
        <p:nvSpPr>
          <p:cNvPr id="3" name="Content Placeholder 2">
            <a:extLst>
              <a:ext uri="{FF2B5EF4-FFF2-40B4-BE49-F238E27FC236}">
                <a16:creationId xmlns:a16="http://schemas.microsoft.com/office/drawing/2014/main" id="{2ACC52DB-EA38-2BA1-AC5C-1267FDC2DBA8}"/>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Information, </a:t>
            </a:r>
            <a:r>
              <a:rPr lang="en-US" dirty="0" err="1"/>
              <a:t>vidensdeling</a:t>
            </a:r>
            <a:r>
              <a:rPr lang="en-US" dirty="0"/>
              <a:t> </a:t>
            </a:r>
            <a:r>
              <a:rPr lang="en-US" dirty="0" err="1"/>
              <a:t>og</a:t>
            </a:r>
            <a:r>
              <a:rPr lang="en-US" dirty="0"/>
              <a:t> innovation: Bringer </a:t>
            </a:r>
            <a:r>
              <a:rPr lang="en-US" dirty="0" err="1"/>
              <a:t>forskellige</a:t>
            </a:r>
            <a:r>
              <a:rPr lang="en-US" dirty="0"/>
              <a:t> </a:t>
            </a:r>
            <a:r>
              <a:rPr lang="en-US" dirty="0" err="1"/>
              <a:t>ideer</a:t>
            </a:r>
            <a:r>
              <a:rPr lang="en-US" dirty="0"/>
              <a:t> </a:t>
            </a:r>
            <a:r>
              <a:rPr lang="en-US" dirty="0" err="1"/>
              <a:t>sammen</a:t>
            </a:r>
            <a:r>
              <a:rPr lang="en-US" dirty="0"/>
              <a:t>: Nye services, nye processer, nye </a:t>
            </a:r>
            <a:r>
              <a:rPr lang="en-US" dirty="0" err="1"/>
              <a:t>forretninger</a:t>
            </a:r>
            <a:r>
              <a:rPr lang="en-US" dirty="0"/>
              <a:t>. </a:t>
            </a:r>
            <a:r>
              <a:rPr lang="en-US" dirty="0" err="1"/>
              <a:t>Informationsdiversitet</a:t>
            </a:r>
            <a:r>
              <a:rPr lang="en-US" dirty="0"/>
              <a:t>. </a:t>
            </a:r>
          </a:p>
          <a:p>
            <a:pPr marL="514350" indent="-514350">
              <a:buFont typeface="+mj-lt"/>
              <a:buAutoNum type="arabicPeriod"/>
            </a:pPr>
            <a:r>
              <a:rPr lang="en-US" dirty="0" err="1"/>
              <a:t>Kontrol</a:t>
            </a:r>
            <a:r>
              <a:rPr lang="en-US" dirty="0"/>
              <a:t> </a:t>
            </a:r>
            <a:r>
              <a:rPr lang="en-US" dirty="0" err="1"/>
              <a:t>og</a:t>
            </a:r>
            <a:r>
              <a:rPr lang="en-US" dirty="0"/>
              <a:t> </a:t>
            </a:r>
            <a:r>
              <a:rPr lang="en-US" dirty="0" err="1"/>
              <a:t>konkurrence</a:t>
            </a:r>
            <a:r>
              <a:rPr lang="en-US" dirty="0"/>
              <a:t>: </a:t>
            </a:r>
            <a:r>
              <a:rPr lang="en-US" dirty="0" err="1"/>
              <a:t>Konkurrerende</a:t>
            </a:r>
            <a:r>
              <a:rPr lang="en-US" dirty="0"/>
              <a:t> team </a:t>
            </a:r>
            <a:r>
              <a:rPr lang="en-US" dirty="0" err="1"/>
              <a:t>smen</a:t>
            </a:r>
            <a:r>
              <a:rPr lang="en-US" dirty="0"/>
              <a:t> </a:t>
            </a:r>
            <a:r>
              <a:rPr lang="en-US" dirty="0" err="1"/>
              <a:t>hvor</a:t>
            </a:r>
            <a:r>
              <a:rPr lang="en-US" dirty="0"/>
              <a:t> </a:t>
            </a:r>
            <a:r>
              <a:rPr lang="en-US" dirty="0" err="1"/>
              <a:t>brobyggeren</a:t>
            </a:r>
            <a:r>
              <a:rPr lang="en-US" dirty="0"/>
              <a:t> </a:t>
            </a:r>
            <a:r>
              <a:rPr lang="en-US" dirty="0" err="1"/>
              <a:t>strategisk</a:t>
            </a:r>
            <a:r>
              <a:rPr lang="en-US" dirty="0"/>
              <a:t> </a:t>
            </a:r>
            <a:r>
              <a:rPr lang="en-US" dirty="0" err="1"/>
              <a:t>kanaliserer</a:t>
            </a:r>
            <a:r>
              <a:rPr lang="en-US" dirty="0"/>
              <a:t> resource </a:t>
            </a:r>
            <a:r>
              <a:rPr lang="en-US" dirty="0" err="1"/>
              <a:t>på</a:t>
            </a:r>
            <a:r>
              <a:rPr lang="en-US" dirty="0"/>
              <a:t> </a:t>
            </a:r>
            <a:r>
              <a:rPr lang="en-US" dirty="0" err="1"/>
              <a:t>tværs</a:t>
            </a:r>
            <a:r>
              <a:rPr lang="en-US" dirty="0"/>
              <a:t>, </a:t>
            </a:r>
            <a:r>
              <a:rPr lang="en-US" dirty="0" err="1"/>
              <a:t>og</a:t>
            </a:r>
            <a:r>
              <a:rPr lang="en-US" dirty="0"/>
              <a:t> </a:t>
            </a:r>
            <a:r>
              <a:rPr lang="en-US" dirty="0" err="1"/>
              <a:t>profiterer</a:t>
            </a:r>
            <a:r>
              <a:rPr lang="en-US" dirty="0"/>
              <a:t> </a:t>
            </a:r>
            <a:r>
              <a:rPr lang="en-US" dirty="0" err="1"/>
              <a:t>fra</a:t>
            </a:r>
            <a:r>
              <a:rPr lang="en-US" dirty="0"/>
              <a:t> det. </a:t>
            </a:r>
          </a:p>
          <a:p>
            <a:pPr marL="514350" indent="-514350">
              <a:buFont typeface="+mj-lt"/>
              <a:buAutoNum type="arabicPeriod"/>
            </a:pPr>
            <a:endParaRPr lang="en-US" dirty="0"/>
          </a:p>
          <a:p>
            <a:pPr marL="0" indent="0">
              <a:buNone/>
            </a:pPr>
            <a:r>
              <a:rPr lang="en-US" dirty="0" err="1"/>
              <a:t>Hvor</a:t>
            </a:r>
            <a:r>
              <a:rPr lang="en-US" dirty="0"/>
              <a:t> </a:t>
            </a:r>
            <a:r>
              <a:rPr lang="en-US" dirty="0" err="1"/>
              <a:t>strategisk</a:t>
            </a:r>
            <a:r>
              <a:rPr lang="en-US" dirty="0"/>
              <a:t>/entrepreneurial er </a:t>
            </a:r>
            <a:r>
              <a:rPr lang="en-US" dirty="0" err="1"/>
              <a:t>brokeren</a:t>
            </a:r>
            <a:r>
              <a:rPr lang="en-US" dirty="0"/>
              <a:t>? </a:t>
            </a:r>
            <a:r>
              <a:rPr lang="en-US" dirty="0" err="1"/>
              <a:t>Hvor</a:t>
            </a:r>
            <a:r>
              <a:rPr lang="en-US" dirty="0"/>
              <a:t> </a:t>
            </a:r>
            <a:r>
              <a:rPr lang="en-US" dirty="0" err="1"/>
              <a:t>meget</a:t>
            </a:r>
            <a:r>
              <a:rPr lang="en-US" dirty="0"/>
              <a:t> </a:t>
            </a:r>
            <a:r>
              <a:rPr lang="en-US" dirty="0" err="1"/>
              <a:t>fokus</a:t>
            </a:r>
            <a:r>
              <a:rPr lang="en-US" dirty="0"/>
              <a:t> </a:t>
            </a:r>
            <a:r>
              <a:rPr lang="en-US" dirty="0" err="1"/>
              <a:t>på</a:t>
            </a:r>
            <a:r>
              <a:rPr lang="en-US" dirty="0"/>
              <a:t> </a:t>
            </a:r>
            <a:r>
              <a:rPr lang="en-US" dirty="0" err="1"/>
              <a:t>individuelle</a:t>
            </a:r>
            <a:r>
              <a:rPr lang="en-US" dirty="0"/>
              <a:t> vs </a:t>
            </a:r>
            <a:r>
              <a:rPr lang="en-US" dirty="0" err="1"/>
              <a:t>kollektive</a:t>
            </a:r>
            <a:r>
              <a:rPr lang="en-US" dirty="0"/>
              <a:t> </a:t>
            </a:r>
            <a:r>
              <a:rPr lang="en-US" dirty="0" err="1"/>
              <a:t>interesser</a:t>
            </a:r>
            <a:r>
              <a:rPr lang="en-US" dirty="0"/>
              <a:t>/</a:t>
            </a:r>
            <a:r>
              <a:rPr lang="en-US" dirty="0" err="1"/>
              <a:t>fordele</a:t>
            </a:r>
            <a:r>
              <a:rPr lang="en-US" dirty="0"/>
              <a:t>?</a:t>
            </a:r>
          </a:p>
          <a:p>
            <a:pPr marL="0" indent="0">
              <a:buNone/>
            </a:pPr>
            <a:endParaRPr lang="en-US" dirty="0"/>
          </a:p>
          <a:p>
            <a:pPr marL="0" indent="0">
              <a:buNone/>
            </a:pPr>
            <a:r>
              <a:rPr lang="en-US" dirty="0" err="1"/>
              <a:t>Potentielle</a:t>
            </a:r>
            <a:r>
              <a:rPr lang="en-US" dirty="0"/>
              <a:t> negative </a:t>
            </a:r>
            <a:r>
              <a:rPr lang="en-US" dirty="0" err="1"/>
              <a:t>effekter</a:t>
            </a:r>
            <a:r>
              <a:rPr lang="en-US" dirty="0"/>
              <a:t>: </a:t>
            </a:r>
            <a:r>
              <a:rPr lang="en-US" dirty="0" err="1"/>
              <a:t>ineffektivt</a:t>
            </a:r>
            <a:r>
              <a:rPr lang="en-US" dirty="0"/>
              <a:t>, </a:t>
            </a:r>
            <a:r>
              <a:rPr lang="en-US" dirty="0" err="1"/>
              <a:t>interessekonflikt</a:t>
            </a:r>
            <a:r>
              <a:rPr lang="en-US" dirty="0"/>
              <a:t>, </a:t>
            </a:r>
            <a:r>
              <a:rPr lang="en-US" dirty="0" err="1"/>
              <a:t>og</a:t>
            </a:r>
            <a:r>
              <a:rPr lang="en-US" dirty="0"/>
              <a:t> </a:t>
            </a:r>
            <a:r>
              <a:rPr lang="en-US" dirty="0" err="1"/>
              <a:t>implementeringsfejl</a:t>
            </a:r>
            <a:r>
              <a:rPr lang="en-US" dirty="0"/>
              <a:t>.</a:t>
            </a:r>
          </a:p>
        </p:txBody>
      </p:sp>
    </p:spTree>
    <p:extLst>
      <p:ext uri="{BB962C8B-B14F-4D97-AF65-F5344CB8AC3E}">
        <p14:creationId xmlns:p14="http://schemas.microsoft.com/office/powerpoint/2010/main" val="58533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E3E89-D3D4-786C-8856-9270C60B0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4A559-F5BC-B195-F3B8-DB6EFFD19BA2}"/>
              </a:ext>
            </a:extLst>
          </p:cNvPr>
          <p:cNvSpPr>
            <a:spLocks noGrp="1"/>
          </p:cNvSpPr>
          <p:nvPr>
            <p:ph type="title"/>
          </p:nvPr>
        </p:nvSpPr>
        <p:spPr/>
        <p:txBody>
          <a:bodyPr/>
          <a:lstStyle/>
          <a:p>
            <a:r>
              <a:rPr lang="en-US" dirty="0" err="1"/>
              <a:t>Brobyggerens</a:t>
            </a:r>
            <a:r>
              <a:rPr lang="en-US" dirty="0"/>
              <a:t> </a:t>
            </a:r>
            <a:r>
              <a:rPr lang="en-US" dirty="0" err="1"/>
              <a:t>strategiske</a:t>
            </a:r>
            <a:r>
              <a:rPr lang="en-US" dirty="0"/>
              <a:t> </a:t>
            </a:r>
            <a:r>
              <a:rPr lang="en-US" dirty="0" err="1"/>
              <a:t>orientering</a:t>
            </a:r>
            <a:endParaRPr lang="en-US" dirty="0"/>
          </a:p>
        </p:txBody>
      </p:sp>
      <p:sp>
        <p:nvSpPr>
          <p:cNvPr id="3" name="Content Placeholder 2">
            <a:extLst>
              <a:ext uri="{FF2B5EF4-FFF2-40B4-BE49-F238E27FC236}">
                <a16:creationId xmlns:a16="http://schemas.microsoft.com/office/drawing/2014/main" id="{7D50271C-AB6A-AA3D-0797-B5FA1596D979}"/>
              </a:ext>
            </a:extLst>
          </p:cNvPr>
          <p:cNvSpPr>
            <a:spLocks noGrp="1"/>
          </p:cNvSpPr>
          <p:nvPr>
            <p:ph idx="1"/>
          </p:nvPr>
        </p:nvSpPr>
        <p:spPr/>
        <p:txBody>
          <a:bodyPr>
            <a:normAutofit/>
          </a:bodyPr>
          <a:lstStyle/>
          <a:p>
            <a:pPr marL="0" indent="0">
              <a:buNone/>
            </a:pPr>
            <a:r>
              <a:rPr lang="en-US" dirty="0"/>
              <a:t>Burt i </a:t>
            </a:r>
            <a:r>
              <a:rPr lang="en-US" dirty="0" err="1"/>
              <a:t>høj</a:t>
            </a:r>
            <a:r>
              <a:rPr lang="en-US" dirty="0"/>
              <a:t> grad </a:t>
            </a:r>
            <a:r>
              <a:rPr lang="en-US" dirty="0" err="1"/>
              <a:t>fokuseret</a:t>
            </a:r>
            <a:r>
              <a:rPr lang="en-US" dirty="0"/>
              <a:t> </a:t>
            </a:r>
            <a:r>
              <a:rPr lang="en-US" dirty="0" err="1"/>
              <a:t>på</a:t>
            </a:r>
            <a:r>
              <a:rPr lang="en-US" dirty="0"/>
              <a:t> </a:t>
            </a:r>
            <a:r>
              <a:rPr lang="en-US" dirty="0" err="1"/>
              <a:t>brobyggerens</a:t>
            </a:r>
            <a:r>
              <a:rPr lang="en-US" dirty="0"/>
              <a:t> </a:t>
            </a:r>
            <a:r>
              <a:rPr lang="en-US" b="1" dirty="0" err="1"/>
              <a:t>egennytte</a:t>
            </a:r>
            <a:r>
              <a:rPr lang="en-US" b="1" dirty="0"/>
              <a:t> – </a:t>
            </a:r>
            <a:r>
              <a:rPr lang="en-US" dirty="0"/>
              <a:t>de </a:t>
            </a:r>
            <a:r>
              <a:rPr lang="en-US" dirty="0" err="1"/>
              <a:t>informations</a:t>
            </a:r>
            <a:r>
              <a:rPr lang="en-US" dirty="0"/>
              <a:t>- </a:t>
            </a:r>
            <a:r>
              <a:rPr lang="en-US" dirty="0" err="1"/>
              <a:t>og</a:t>
            </a:r>
            <a:r>
              <a:rPr lang="en-US" dirty="0"/>
              <a:t> </a:t>
            </a:r>
            <a:r>
              <a:rPr lang="en-US" dirty="0" err="1"/>
              <a:t>kontrolfordele</a:t>
            </a:r>
            <a:r>
              <a:rPr lang="en-US" dirty="0"/>
              <a:t> </a:t>
            </a:r>
            <a:r>
              <a:rPr lang="en-US" dirty="0" err="1"/>
              <a:t>aktøren</a:t>
            </a:r>
            <a:r>
              <a:rPr lang="en-US" dirty="0"/>
              <a:t> </a:t>
            </a:r>
            <a:r>
              <a:rPr lang="en-US" dirty="0" err="1"/>
              <a:t>opnår</a:t>
            </a:r>
            <a:r>
              <a:rPr lang="en-US" dirty="0"/>
              <a:t> qua sine </a:t>
            </a:r>
            <a:r>
              <a:rPr lang="en-US" dirty="0" err="1"/>
              <a:t>strukturelle</a:t>
            </a:r>
            <a:r>
              <a:rPr lang="en-US" dirty="0"/>
              <a:t> huller</a:t>
            </a:r>
          </a:p>
          <a:p>
            <a:pPr marL="0" indent="0">
              <a:buNone/>
            </a:pPr>
            <a:endParaRPr lang="en-US" b="1" dirty="0"/>
          </a:p>
          <a:p>
            <a:pPr marL="0" indent="0">
              <a:buNone/>
            </a:pPr>
            <a:r>
              <a:rPr lang="en-US" dirty="0"/>
              <a:t>Denne </a:t>
            </a:r>
            <a:r>
              <a:rPr lang="en-US" dirty="0" err="1"/>
              <a:t>egeninteresse</a:t>
            </a:r>
            <a:r>
              <a:rPr lang="en-US" dirty="0"/>
              <a:t> </a:t>
            </a:r>
            <a:r>
              <a:rPr lang="en-US" dirty="0" err="1"/>
              <a:t>benævner</a:t>
            </a:r>
            <a:r>
              <a:rPr lang="en-US" dirty="0"/>
              <a:t> Burt </a:t>
            </a:r>
            <a:r>
              <a:rPr lang="en-US" dirty="0" err="1"/>
              <a:t>også</a:t>
            </a:r>
            <a:r>
              <a:rPr lang="en-US" dirty="0"/>
              <a:t> </a:t>
            </a:r>
            <a:r>
              <a:rPr lang="en-US" i="1" dirty="0"/>
              <a:t>tertius </a:t>
            </a:r>
            <a:r>
              <a:rPr lang="en-US" i="1" dirty="0" err="1"/>
              <a:t>gaudens</a:t>
            </a:r>
            <a:r>
              <a:rPr lang="en-US" i="1" dirty="0"/>
              <a:t> </a:t>
            </a:r>
            <a:r>
              <a:rPr lang="en-US" dirty="0" err="1"/>
              <a:t>orientering</a:t>
            </a:r>
            <a:r>
              <a:rPr lang="en-US" dirty="0"/>
              <a:t>, </a:t>
            </a:r>
            <a:r>
              <a:rPr lang="en-US" dirty="0" err="1"/>
              <a:t>og</a:t>
            </a:r>
            <a:r>
              <a:rPr lang="en-US" dirty="0"/>
              <a:t> </a:t>
            </a:r>
            <a:r>
              <a:rPr lang="en-US" dirty="0" err="1"/>
              <a:t>han</a:t>
            </a:r>
            <a:r>
              <a:rPr lang="en-US" dirty="0"/>
              <a:t> </a:t>
            </a:r>
            <a:r>
              <a:rPr lang="en-US" dirty="0" err="1"/>
              <a:t>omtaler</a:t>
            </a:r>
            <a:r>
              <a:rPr lang="en-US" dirty="0"/>
              <a:t> </a:t>
            </a:r>
            <a:r>
              <a:rPr lang="en-US" dirty="0" err="1"/>
              <a:t>ofte</a:t>
            </a:r>
            <a:r>
              <a:rPr lang="en-US" dirty="0"/>
              <a:t> </a:t>
            </a:r>
            <a:r>
              <a:rPr lang="en-US" dirty="0" err="1"/>
              <a:t>brobyggere</a:t>
            </a:r>
            <a:r>
              <a:rPr lang="en-US" dirty="0"/>
              <a:t> </a:t>
            </a:r>
            <a:r>
              <a:rPr lang="en-US" dirty="0" err="1"/>
              <a:t>som</a:t>
            </a:r>
            <a:r>
              <a:rPr lang="en-US" dirty="0"/>
              <a:t> </a:t>
            </a:r>
            <a:r>
              <a:rPr lang="en-US" dirty="0" err="1"/>
              <a:t>særligt</a:t>
            </a:r>
            <a:r>
              <a:rPr lang="en-US" dirty="0"/>
              <a:t> </a:t>
            </a:r>
            <a:r>
              <a:rPr lang="en-US" dirty="0" err="1"/>
              <a:t>entreprenante</a:t>
            </a:r>
            <a:r>
              <a:rPr lang="en-US" dirty="0"/>
              <a:t>.</a:t>
            </a:r>
          </a:p>
        </p:txBody>
      </p:sp>
    </p:spTree>
    <p:extLst>
      <p:ext uri="{BB962C8B-B14F-4D97-AF65-F5344CB8AC3E}">
        <p14:creationId xmlns:p14="http://schemas.microsoft.com/office/powerpoint/2010/main" val="4530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6B184-FE99-DD8E-018D-AEA37A6D6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7F8F6-DE85-108E-9857-81E24F7DC42F}"/>
              </a:ext>
            </a:extLst>
          </p:cNvPr>
          <p:cNvSpPr>
            <a:spLocks noGrp="1"/>
          </p:cNvSpPr>
          <p:nvPr>
            <p:ph type="title"/>
          </p:nvPr>
        </p:nvSpPr>
        <p:spPr>
          <a:xfrm>
            <a:off x="648929" y="629266"/>
            <a:ext cx="3505495" cy="1622321"/>
          </a:xfrm>
        </p:spPr>
        <p:txBody>
          <a:bodyPr>
            <a:normAutofit fontScale="90000"/>
          </a:bodyPr>
          <a:lstStyle/>
          <a:p>
            <a:r>
              <a:rPr lang="da-DK" sz="4400" dirty="0" err="1"/>
              <a:t>Burt’s</a:t>
            </a:r>
            <a:r>
              <a:rPr lang="da-DK" sz="4400" dirty="0"/>
              <a:t> klassiske mål for brobygning</a:t>
            </a:r>
            <a:endParaRPr lang="en-US" dirty="0"/>
          </a:p>
        </p:txBody>
      </p:sp>
      <p:sp>
        <p:nvSpPr>
          <p:cNvPr id="3" name="Content Placeholder 2">
            <a:extLst>
              <a:ext uri="{FF2B5EF4-FFF2-40B4-BE49-F238E27FC236}">
                <a16:creationId xmlns:a16="http://schemas.microsoft.com/office/drawing/2014/main" id="{900EFD36-11B0-0971-1345-D0B6DA68DA74}"/>
              </a:ext>
            </a:extLst>
          </p:cNvPr>
          <p:cNvSpPr>
            <a:spLocks noGrp="1"/>
          </p:cNvSpPr>
          <p:nvPr>
            <p:ph idx="1"/>
          </p:nvPr>
        </p:nvSpPr>
        <p:spPr>
          <a:xfrm>
            <a:off x="648931" y="2438400"/>
            <a:ext cx="3505494" cy="3785419"/>
          </a:xfrm>
        </p:spPr>
        <p:txBody>
          <a:bodyPr>
            <a:normAutofit lnSpcReduction="10000"/>
          </a:bodyPr>
          <a:lstStyle/>
          <a:p>
            <a:pPr marL="0" indent="0">
              <a:buNone/>
            </a:pPr>
            <a:r>
              <a:rPr lang="da-DK" sz="2000" i="1" dirty="0"/>
              <a:t>Begrænsning</a:t>
            </a:r>
            <a:r>
              <a:rPr lang="da-DK" sz="2000" dirty="0"/>
              <a:t> (</a:t>
            </a:r>
            <a:r>
              <a:rPr lang="da-DK" sz="2000" dirty="0" err="1"/>
              <a:t>constraint</a:t>
            </a:r>
            <a:r>
              <a:rPr lang="da-DK" sz="2000" dirty="0"/>
              <a:t>) er et aktørmål udregnet på et </a:t>
            </a:r>
            <a:r>
              <a:rPr lang="da-DK" sz="2000" i="1" dirty="0"/>
              <a:t>ego netværk</a:t>
            </a:r>
            <a:r>
              <a:rPr lang="da-DK" sz="2000" dirty="0"/>
              <a:t>. Det kan fortolkes som </a:t>
            </a:r>
            <a:r>
              <a:rPr lang="en-GB" sz="2000" dirty="0"/>
              <a:t>et </a:t>
            </a:r>
            <a:r>
              <a:rPr lang="en-GB" sz="2000" dirty="0" err="1"/>
              <a:t>omvendt</a:t>
            </a:r>
            <a:r>
              <a:rPr lang="en-GB" sz="2000" dirty="0"/>
              <a:t> </a:t>
            </a:r>
            <a:r>
              <a:rPr lang="en-GB" sz="2000" dirty="0" err="1"/>
              <a:t>mål</a:t>
            </a:r>
            <a:r>
              <a:rPr lang="en-GB" sz="2000" dirty="0"/>
              <a:t> for </a:t>
            </a:r>
            <a:r>
              <a:rPr lang="en-GB" sz="2000" dirty="0" err="1"/>
              <a:t>hvor</a:t>
            </a:r>
            <a:r>
              <a:rPr lang="en-GB" sz="2000" dirty="0"/>
              <a:t> mange </a:t>
            </a:r>
            <a:r>
              <a:rPr lang="en-GB" sz="2000" dirty="0" err="1"/>
              <a:t>strukturelle</a:t>
            </a:r>
            <a:r>
              <a:rPr lang="en-GB" sz="2000" dirty="0"/>
              <a:t> huller </a:t>
            </a:r>
            <a:r>
              <a:rPr lang="en-GB" sz="2000" dirty="0" err="1"/>
              <a:t>en</a:t>
            </a:r>
            <a:r>
              <a:rPr lang="en-GB" sz="2000" dirty="0"/>
              <a:t> </a:t>
            </a:r>
            <a:r>
              <a:rPr lang="en-GB" sz="2000" dirty="0" err="1"/>
              <a:t>aktør</a:t>
            </a:r>
            <a:r>
              <a:rPr lang="en-GB" sz="2000" dirty="0"/>
              <a:t> </a:t>
            </a:r>
            <a:r>
              <a:rPr lang="en-GB" sz="2000" dirty="0" err="1"/>
              <a:t>bygger</a:t>
            </a:r>
            <a:r>
              <a:rPr lang="en-GB" sz="2000" dirty="0"/>
              <a:t> bro over: Jo </a:t>
            </a:r>
            <a:r>
              <a:rPr lang="en-GB" sz="2000" dirty="0" err="1"/>
              <a:t>større</a:t>
            </a:r>
            <a:r>
              <a:rPr lang="en-GB" sz="2000" dirty="0"/>
              <a:t> den </a:t>
            </a:r>
            <a:r>
              <a:rPr lang="en-GB" sz="2000" dirty="0" err="1"/>
              <a:t>numeriske</a:t>
            </a:r>
            <a:r>
              <a:rPr lang="en-GB" sz="2000" dirty="0"/>
              <a:t> </a:t>
            </a:r>
            <a:r>
              <a:rPr lang="en-GB" sz="2000" dirty="0" err="1"/>
              <a:t>værdi</a:t>
            </a:r>
            <a:r>
              <a:rPr lang="en-GB" sz="2000" dirty="0"/>
              <a:t> er </a:t>
            </a:r>
            <a:r>
              <a:rPr lang="en-GB" sz="2000" dirty="0" err="1"/>
              <a:t>desto</a:t>
            </a:r>
            <a:r>
              <a:rPr lang="en-GB" sz="2000" dirty="0"/>
              <a:t> </a:t>
            </a:r>
            <a:r>
              <a:rPr lang="en-GB" sz="2000" i="1" dirty="0" err="1"/>
              <a:t>færre</a:t>
            </a:r>
            <a:r>
              <a:rPr lang="en-GB" sz="2000" i="1" dirty="0"/>
              <a:t> </a:t>
            </a:r>
            <a:r>
              <a:rPr lang="en-GB" sz="2000" i="1" dirty="0" err="1"/>
              <a:t>strukturelle</a:t>
            </a:r>
            <a:r>
              <a:rPr lang="en-GB" sz="2000" i="1" dirty="0"/>
              <a:t> huller </a:t>
            </a:r>
            <a:r>
              <a:rPr lang="en-GB" sz="2000" dirty="0" err="1"/>
              <a:t>og</a:t>
            </a:r>
            <a:r>
              <a:rPr lang="en-GB" sz="2000" dirty="0"/>
              <a:t> </a:t>
            </a:r>
            <a:r>
              <a:rPr lang="en-GB" sz="2000" dirty="0" err="1"/>
              <a:t>dermed</a:t>
            </a:r>
            <a:r>
              <a:rPr lang="en-GB" sz="2000" dirty="0"/>
              <a:t> </a:t>
            </a:r>
            <a:r>
              <a:rPr lang="en-GB" sz="2000" dirty="0" err="1"/>
              <a:t>i</a:t>
            </a:r>
            <a:r>
              <a:rPr lang="en-GB" sz="2000" dirty="0"/>
              <a:t> </a:t>
            </a:r>
            <a:r>
              <a:rPr lang="en-GB" sz="2000" dirty="0" err="1"/>
              <a:t>Burts</a:t>
            </a:r>
            <a:r>
              <a:rPr lang="en-GB" sz="2000" dirty="0"/>
              <a:t> </a:t>
            </a:r>
            <a:r>
              <a:rPr lang="en-GB" sz="2000" dirty="0" err="1"/>
              <a:t>terminologi</a:t>
            </a:r>
            <a:r>
              <a:rPr lang="en-GB" sz="2000" dirty="0"/>
              <a:t> jo </a:t>
            </a:r>
            <a:r>
              <a:rPr lang="en-GB" sz="2000" i="1" dirty="0" err="1"/>
              <a:t>mindre</a:t>
            </a:r>
            <a:r>
              <a:rPr lang="en-GB" sz="2000" i="1" dirty="0"/>
              <a:t> </a:t>
            </a:r>
            <a:r>
              <a:rPr lang="en-GB" sz="2000" i="1" dirty="0" err="1"/>
              <a:t>brobygger</a:t>
            </a:r>
            <a:r>
              <a:rPr lang="en-GB" sz="2000" i="1" dirty="0"/>
              <a:t>-social </a:t>
            </a:r>
            <a:r>
              <a:rPr lang="en-GB" sz="2000" i="1" dirty="0" err="1"/>
              <a:t>kapital</a:t>
            </a:r>
            <a:endParaRPr lang="en-GB" sz="2000" i="1" dirty="0"/>
          </a:p>
          <a:p>
            <a:pPr marL="0" indent="0">
              <a:buNone/>
            </a:pPr>
            <a:r>
              <a:rPr lang="en-GB" sz="2000" dirty="0"/>
              <a:t>Alternative </a:t>
            </a:r>
            <a:r>
              <a:rPr lang="en-GB" sz="2000" dirty="0" err="1"/>
              <a:t>mål</a:t>
            </a:r>
            <a:r>
              <a:rPr lang="en-GB" sz="2000" dirty="0"/>
              <a:t>: clustering (ratio </a:t>
            </a:r>
            <a:r>
              <a:rPr lang="en-GB" sz="2000" dirty="0" err="1"/>
              <a:t>mellem</a:t>
            </a:r>
            <a:r>
              <a:rPr lang="en-GB" sz="2000" dirty="0"/>
              <a:t> </a:t>
            </a:r>
            <a:r>
              <a:rPr lang="en-GB" sz="2000" dirty="0" err="1"/>
              <a:t>åbne</a:t>
            </a:r>
            <a:r>
              <a:rPr lang="en-GB" sz="2000" dirty="0"/>
              <a:t> </a:t>
            </a:r>
            <a:r>
              <a:rPr lang="en-GB" sz="2000" dirty="0" err="1"/>
              <a:t>og</a:t>
            </a:r>
            <a:r>
              <a:rPr lang="en-GB" sz="2000" dirty="0"/>
              <a:t> </a:t>
            </a:r>
            <a:r>
              <a:rPr lang="en-GB" sz="2000" dirty="0" err="1"/>
              <a:t>lukkede</a:t>
            </a:r>
            <a:r>
              <a:rPr lang="en-GB" sz="2000" dirty="0"/>
              <a:t> </a:t>
            </a:r>
            <a:r>
              <a:rPr lang="en-GB" sz="2000" dirty="0" err="1"/>
              <a:t>trekanter</a:t>
            </a:r>
            <a:r>
              <a:rPr lang="en-GB" sz="2000" dirty="0"/>
              <a:t>) </a:t>
            </a:r>
            <a:r>
              <a:rPr lang="en-GB" sz="2000" dirty="0" err="1"/>
              <a:t>og</a:t>
            </a:r>
            <a:r>
              <a:rPr lang="en-GB" sz="2000" dirty="0"/>
              <a:t> </a:t>
            </a:r>
            <a:r>
              <a:rPr lang="en-GB" sz="2000" dirty="0" err="1"/>
              <a:t>antal</a:t>
            </a:r>
            <a:r>
              <a:rPr lang="en-GB" sz="2000" dirty="0"/>
              <a:t> </a:t>
            </a:r>
            <a:r>
              <a:rPr lang="en-GB" sz="2000" dirty="0" err="1"/>
              <a:t>lukkede</a:t>
            </a:r>
            <a:r>
              <a:rPr lang="en-GB" sz="2000" dirty="0"/>
              <a:t> </a:t>
            </a:r>
            <a:r>
              <a:rPr lang="en-GB" sz="2000" dirty="0" err="1"/>
              <a:t>trekanter</a:t>
            </a:r>
            <a:endParaRPr lang="da-DK" sz="2000" dirty="0"/>
          </a:p>
        </p:txBody>
      </p:sp>
      <p:pic>
        <p:nvPicPr>
          <p:cNvPr id="5" name="Picture 4" descr="A diagram of a graph&#10;&#10;AI-generated content may be incorrect.">
            <a:extLst>
              <a:ext uri="{FF2B5EF4-FFF2-40B4-BE49-F238E27FC236}">
                <a16:creationId xmlns:a16="http://schemas.microsoft.com/office/drawing/2014/main" id="{AB42B633-F55F-80C1-FEB4-70B47EEF3C52}"/>
              </a:ext>
            </a:extLst>
          </p:cNvPr>
          <p:cNvPicPr>
            <a:picLocks noChangeAspect="1"/>
          </p:cNvPicPr>
          <p:nvPr/>
        </p:nvPicPr>
        <p:blipFill>
          <a:blip r:embed="rId2"/>
          <a:srcRect l="49555"/>
          <a:stretch/>
        </p:blipFill>
        <p:spPr>
          <a:xfrm>
            <a:off x="6380018" y="629266"/>
            <a:ext cx="3920837" cy="2767519"/>
          </a:xfrm>
          <a:prstGeom prst="rect">
            <a:avLst/>
          </a:prstGeom>
        </p:spPr>
      </p:pic>
      <p:pic>
        <p:nvPicPr>
          <p:cNvPr id="7" name="Picture 6" descr="A diagram of a graph&#10;&#10;AI-generated content may be incorrect.">
            <a:extLst>
              <a:ext uri="{FF2B5EF4-FFF2-40B4-BE49-F238E27FC236}">
                <a16:creationId xmlns:a16="http://schemas.microsoft.com/office/drawing/2014/main" id="{C0E7D4B0-91CF-DA40-376D-BE95505226BE}"/>
              </a:ext>
            </a:extLst>
          </p:cNvPr>
          <p:cNvPicPr>
            <a:picLocks noChangeAspect="1"/>
          </p:cNvPicPr>
          <p:nvPr/>
        </p:nvPicPr>
        <p:blipFill>
          <a:blip r:embed="rId2"/>
          <a:srcRect r="49555"/>
          <a:stretch/>
        </p:blipFill>
        <p:spPr>
          <a:xfrm>
            <a:off x="6380018" y="3461216"/>
            <a:ext cx="3920836" cy="2767519"/>
          </a:xfrm>
          <a:prstGeom prst="rect">
            <a:avLst/>
          </a:prstGeom>
        </p:spPr>
      </p:pic>
      <p:sp>
        <p:nvSpPr>
          <p:cNvPr id="8" name="Rectangle 7">
            <a:extLst>
              <a:ext uri="{FF2B5EF4-FFF2-40B4-BE49-F238E27FC236}">
                <a16:creationId xmlns:a16="http://schemas.microsoft.com/office/drawing/2014/main" id="{9BD1E65D-5564-E182-46AC-5201D4F1C6F4}"/>
              </a:ext>
            </a:extLst>
          </p:cNvPr>
          <p:cNvSpPr/>
          <p:nvPr/>
        </p:nvSpPr>
        <p:spPr>
          <a:xfrm>
            <a:off x="6299200" y="3195782"/>
            <a:ext cx="4119418" cy="265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FBA66358-0D1D-177C-DFF7-AF14F04D30AF}"/>
              </a:ext>
            </a:extLst>
          </p:cNvPr>
          <p:cNvSpPr/>
          <p:nvPr/>
        </p:nvSpPr>
        <p:spPr>
          <a:xfrm rot="5400000">
            <a:off x="9084558" y="1821370"/>
            <a:ext cx="2649644" cy="265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1B9A596B-F0E4-4458-E099-C12A2626627E}"/>
              </a:ext>
            </a:extLst>
          </p:cNvPr>
          <p:cNvSpPr/>
          <p:nvPr/>
        </p:nvSpPr>
        <p:spPr>
          <a:xfrm>
            <a:off x="6303820" y="370867"/>
            <a:ext cx="4119418" cy="265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Rectangle 10">
            <a:extLst>
              <a:ext uri="{FF2B5EF4-FFF2-40B4-BE49-F238E27FC236}">
                <a16:creationId xmlns:a16="http://schemas.microsoft.com/office/drawing/2014/main" id="{C4B59CF0-D613-908F-012B-BAFC176E3988}"/>
              </a:ext>
            </a:extLst>
          </p:cNvPr>
          <p:cNvSpPr/>
          <p:nvPr/>
        </p:nvSpPr>
        <p:spPr>
          <a:xfrm>
            <a:off x="6181436" y="6017931"/>
            <a:ext cx="4119418" cy="7272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Degree</a:t>
            </a:r>
            <a:r>
              <a:rPr lang="da-DK" dirty="0">
                <a:solidFill>
                  <a:schemeClr val="tx1"/>
                </a:solidFill>
              </a:rPr>
              <a:t> </a:t>
            </a:r>
            <a:r>
              <a:rPr lang="da-DK" dirty="0" err="1">
                <a:solidFill>
                  <a:schemeClr val="tx1"/>
                </a:solidFill>
              </a:rPr>
              <a:t>among</a:t>
            </a:r>
            <a:r>
              <a:rPr lang="da-DK" dirty="0">
                <a:solidFill>
                  <a:schemeClr val="tx1"/>
                </a:solidFill>
              </a:rPr>
              <a:t> alters more </a:t>
            </a:r>
            <a:r>
              <a:rPr lang="da-DK" dirty="0" err="1">
                <a:solidFill>
                  <a:schemeClr val="tx1"/>
                </a:solidFill>
              </a:rPr>
              <a:t>centralized</a:t>
            </a:r>
            <a:r>
              <a:rPr lang="da-DK" dirty="0">
                <a:solidFill>
                  <a:schemeClr val="tx1"/>
                </a:solidFill>
              </a:rPr>
              <a:t> </a:t>
            </a:r>
            <a:r>
              <a:rPr lang="da-DK" dirty="0" err="1">
                <a:solidFill>
                  <a:schemeClr val="tx1"/>
                </a:solidFill>
              </a:rPr>
              <a:t>which</a:t>
            </a:r>
            <a:r>
              <a:rPr lang="da-DK" dirty="0">
                <a:solidFill>
                  <a:schemeClr val="tx1"/>
                </a:solidFill>
              </a:rPr>
              <a:t> </a:t>
            </a:r>
            <a:r>
              <a:rPr lang="da-DK" dirty="0" err="1">
                <a:solidFill>
                  <a:schemeClr val="tx1"/>
                </a:solidFill>
              </a:rPr>
              <a:t>creates</a:t>
            </a:r>
            <a:r>
              <a:rPr lang="da-DK" dirty="0">
                <a:solidFill>
                  <a:schemeClr val="tx1"/>
                </a:solidFill>
              </a:rPr>
              <a:t> open </a:t>
            </a:r>
            <a:r>
              <a:rPr lang="da-DK" dirty="0" err="1">
                <a:solidFill>
                  <a:schemeClr val="tx1"/>
                </a:solidFill>
              </a:rPr>
              <a:t>triangles</a:t>
            </a:r>
            <a:r>
              <a:rPr lang="da-DK" dirty="0">
                <a:solidFill>
                  <a:schemeClr val="tx1"/>
                </a:solidFill>
              </a:rPr>
              <a:t> in the ego </a:t>
            </a:r>
            <a:r>
              <a:rPr lang="da-DK" dirty="0" err="1">
                <a:solidFill>
                  <a:schemeClr val="tx1"/>
                </a:solidFill>
              </a:rPr>
              <a:t>network</a:t>
            </a:r>
            <a:endParaRPr lang="da-DK" dirty="0">
              <a:solidFill>
                <a:schemeClr val="tx1"/>
              </a:solidFill>
            </a:endParaRPr>
          </a:p>
        </p:txBody>
      </p:sp>
      <p:sp>
        <p:nvSpPr>
          <p:cNvPr id="12" name="TextBox 11">
            <a:extLst>
              <a:ext uri="{FF2B5EF4-FFF2-40B4-BE49-F238E27FC236}">
                <a16:creationId xmlns:a16="http://schemas.microsoft.com/office/drawing/2014/main" id="{4FDB8555-BB79-BF96-1584-CD2BFBBB07AD}"/>
              </a:ext>
            </a:extLst>
          </p:cNvPr>
          <p:cNvSpPr txBox="1"/>
          <p:nvPr/>
        </p:nvSpPr>
        <p:spPr>
          <a:xfrm>
            <a:off x="5584593" y="2655106"/>
            <a:ext cx="1182255" cy="646331"/>
          </a:xfrm>
          <a:prstGeom prst="rect">
            <a:avLst/>
          </a:prstGeom>
          <a:noFill/>
        </p:spPr>
        <p:txBody>
          <a:bodyPr wrap="square" rtlCol="0">
            <a:spAutoFit/>
          </a:bodyPr>
          <a:lstStyle/>
          <a:p>
            <a:r>
              <a:rPr lang="da-DK" dirty="0" err="1"/>
              <a:t>Among</a:t>
            </a:r>
            <a:r>
              <a:rPr lang="da-DK" dirty="0"/>
              <a:t> alters</a:t>
            </a:r>
          </a:p>
        </p:txBody>
      </p:sp>
      <p:cxnSp>
        <p:nvCxnSpPr>
          <p:cNvPr id="14" name="Straight Arrow Connector 13">
            <a:extLst>
              <a:ext uri="{FF2B5EF4-FFF2-40B4-BE49-F238E27FC236}">
                <a16:creationId xmlns:a16="http://schemas.microsoft.com/office/drawing/2014/main" id="{487DF07C-460B-0FAB-3D21-85DBADE5C3B4}"/>
              </a:ext>
            </a:extLst>
          </p:cNvPr>
          <p:cNvCxnSpPr/>
          <p:nvPr/>
        </p:nvCxnSpPr>
        <p:spPr>
          <a:xfrm>
            <a:off x="6299200" y="3048000"/>
            <a:ext cx="2678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2F735B-4AFE-ED3D-8959-FF0D2858B1A3}"/>
              </a:ext>
            </a:extLst>
          </p:cNvPr>
          <p:cNvCxnSpPr>
            <a:cxnSpLocks/>
          </p:cNvCxnSpPr>
          <p:nvPr/>
        </p:nvCxnSpPr>
        <p:spPr>
          <a:xfrm>
            <a:off x="5907865" y="3333117"/>
            <a:ext cx="391335" cy="24857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5A5920B-4E7F-99BA-B0F2-7393F6B16A3A}"/>
              </a:ext>
            </a:extLst>
          </p:cNvPr>
          <p:cNvSpPr/>
          <p:nvPr/>
        </p:nvSpPr>
        <p:spPr>
          <a:xfrm>
            <a:off x="8100291" y="5791201"/>
            <a:ext cx="180000" cy="245251"/>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08711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6161-C578-9660-7F20-F4DF100D2F4F}"/>
              </a:ext>
            </a:extLst>
          </p:cNvPr>
          <p:cNvSpPr>
            <a:spLocks noGrp="1"/>
          </p:cNvSpPr>
          <p:nvPr>
            <p:ph type="title"/>
          </p:nvPr>
        </p:nvSpPr>
        <p:spPr>
          <a:xfrm>
            <a:off x="648929" y="629266"/>
            <a:ext cx="3505495" cy="1622321"/>
          </a:xfrm>
        </p:spPr>
        <p:txBody>
          <a:bodyPr>
            <a:normAutofit/>
          </a:bodyPr>
          <a:lstStyle/>
          <a:p>
            <a:r>
              <a:rPr lang="en-US" dirty="0"/>
              <a:t>Betweenness </a:t>
            </a:r>
            <a:r>
              <a:rPr lang="en-US" dirty="0" err="1"/>
              <a:t>centralitet</a:t>
            </a:r>
            <a:endParaRPr lang="en-US" dirty="0"/>
          </a:p>
        </p:txBody>
      </p:sp>
      <p:sp>
        <p:nvSpPr>
          <p:cNvPr id="3" name="Content Placeholder 2">
            <a:extLst>
              <a:ext uri="{FF2B5EF4-FFF2-40B4-BE49-F238E27FC236}">
                <a16:creationId xmlns:a16="http://schemas.microsoft.com/office/drawing/2014/main" id="{669588CA-4494-506D-8CFA-69D73C5BE85F}"/>
              </a:ext>
            </a:extLst>
          </p:cNvPr>
          <p:cNvSpPr>
            <a:spLocks noGrp="1"/>
          </p:cNvSpPr>
          <p:nvPr>
            <p:ph idx="1"/>
          </p:nvPr>
        </p:nvSpPr>
        <p:spPr>
          <a:xfrm>
            <a:off x="648931" y="2438400"/>
            <a:ext cx="3505494" cy="3785419"/>
          </a:xfrm>
        </p:spPr>
        <p:txBody>
          <a:bodyPr>
            <a:normAutofit lnSpcReduction="10000"/>
          </a:bodyPr>
          <a:lstStyle/>
          <a:p>
            <a:r>
              <a:rPr lang="en-US" sz="2000" dirty="0"/>
              <a:t>Et </a:t>
            </a:r>
            <a:r>
              <a:rPr lang="en-US" sz="2000" dirty="0" err="1"/>
              <a:t>andet</a:t>
            </a:r>
            <a:r>
              <a:rPr lang="en-US" sz="2000" dirty="0"/>
              <a:t> </a:t>
            </a:r>
            <a:r>
              <a:rPr lang="en-US" sz="2000" dirty="0" err="1"/>
              <a:t>godt</a:t>
            </a:r>
            <a:r>
              <a:rPr lang="en-US" sz="2000" dirty="0"/>
              <a:t> </a:t>
            </a:r>
            <a:r>
              <a:rPr lang="en-US" sz="2000" dirty="0" err="1"/>
              <a:t>mål</a:t>
            </a:r>
            <a:r>
              <a:rPr lang="en-US" sz="2000" dirty="0"/>
              <a:t> for </a:t>
            </a:r>
            <a:r>
              <a:rPr lang="en-US" sz="2000" dirty="0" err="1"/>
              <a:t>brobygning</a:t>
            </a:r>
            <a:r>
              <a:rPr lang="en-US" sz="2000" dirty="0"/>
              <a:t>, </a:t>
            </a:r>
            <a:r>
              <a:rPr lang="en-US" sz="2000" dirty="0" err="1"/>
              <a:t>som</a:t>
            </a:r>
            <a:r>
              <a:rPr lang="en-US" sz="2000" dirty="0"/>
              <a:t> </a:t>
            </a:r>
            <a:r>
              <a:rPr lang="en-US" sz="2000" dirty="0" err="1"/>
              <a:t>tager</a:t>
            </a:r>
            <a:r>
              <a:rPr lang="en-US" sz="2000" dirty="0"/>
              <a:t> </a:t>
            </a:r>
            <a:r>
              <a:rPr lang="en-US" sz="2000" dirty="0" err="1"/>
              <a:t>højde</a:t>
            </a:r>
            <a:r>
              <a:rPr lang="en-US" sz="2000" dirty="0"/>
              <a:t> for </a:t>
            </a:r>
            <a:r>
              <a:rPr lang="en-US" sz="2000" dirty="0" err="1"/>
              <a:t>placering</a:t>
            </a:r>
            <a:r>
              <a:rPr lang="en-US" sz="2000" dirty="0"/>
              <a:t> </a:t>
            </a:r>
            <a:r>
              <a:rPr lang="en-US" sz="2000" dirty="0" err="1"/>
              <a:t>i</a:t>
            </a:r>
            <a:r>
              <a:rPr lang="en-US" sz="2000" dirty="0"/>
              <a:t> </a:t>
            </a:r>
            <a:r>
              <a:rPr lang="en-US" sz="2000" dirty="0" err="1"/>
              <a:t>større</a:t>
            </a:r>
            <a:r>
              <a:rPr lang="en-US" sz="2000" dirty="0"/>
              <a:t> </a:t>
            </a:r>
            <a:r>
              <a:rPr lang="en-US" sz="2000" dirty="0" err="1"/>
              <a:t>netværkskontekst</a:t>
            </a:r>
            <a:r>
              <a:rPr lang="en-US" sz="2000" dirty="0"/>
              <a:t>.</a:t>
            </a:r>
          </a:p>
          <a:p>
            <a:r>
              <a:rPr lang="en-US" sz="2000" dirty="0" err="1"/>
              <a:t>Idet</a:t>
            </a:r>
            <a:r>
              <a:rPr lang="en-US" sz="2000" dirty="0"/>
              <a:t> </a:t>
            </a:r>
            <a:r>
              <a:rPr lang="en-US" sz="2000" dirty="0" err="1"/>
              <a:t>denne</a:t>
            </a:r>
            <a:r>
              <a:rPr lang="en-US" sz="2000" dirty="0"/>
              <a:t> </a:t>
            </a:r>
            <a:r>
              <a:rPr lang="en-US" sz="2000" dirty="0" err="1"/>
              <a:t>aktørercentralitet</a:t>
            </a:r>
            <a:r>
              <a:rPr lang="en-US" sz="2000" dirty="0"/>
              <a:t> </a:t>
            </a:r>
            <a:r>
              <a:rPr lang="en-US" sz="2000" dirty="0" err="1"/>
              <a:t>tager</a:t>
            </a:r>
            <a:r>
              <a:rPr lang="en-US" sz="2000" dirty="0"/>
              <a:t> </a:t>
            </a:r>
            <a:r>
              <a:rPr lang="en-US" sz="2000" dirty="0" err="1"/>
              <a:t>højde</a:t>
            </a:r>
            <a:r>
              <a:rPr lang="en-US" sz="2000" dirty="0"/>
              <a:t> for, </a:t>
            </a:r>
            <a:r>
              <a:rPr lang="en-US" sz="2000" dirty="0" err="1"/>
              <a:t>hvor</a:t>
            </a:r>
            <a:r>
              <a:rPr lang="en-US" sz="2000" dirty="0"/>
              <a:t> mange </a:t>
            </a:r>
            <a:r>
              <a:rPr lang="en-US" sz="2000" dirty="0" err="1"/>
              <a:t>korteste</a:t>
            </a:r>
            <a:r>
              <a:rPr lang="en-US" sz="2000" dirty="0"/>
              <a:t> </a:t>
            </a:r>
            <a:r>
              <a:rPr lang="en-US" sz="2000" dirty="0" err="1"/>
              <a:t>stier</a:t>
            </a:r>
            <a:r>
              <a:rPr lang="en-US" sz="2000" dirty="0"/>
              <a:t> </a:t>
            </a:r>
            <a:r>
              <a:rPr lang="en-US" sz="2000" dirty="0" err="1"/>
              <a:t>en</a:t>
            </a:r>
            <a:r>
              <a:rPr lang="en-US" sz="2000" dirty="0"/>
              <a:t> </a:t>
            </a:r>
            <a:r>
              <a:rPr lang="en-US" sz="2000" dirty="0" err="1"/>
              <a:t>aktørs</a:t>
            </a:r>
            <a:r>
              <a:rPr lang="en-US" sz="2000" dirty="0"/>
              <a:t> </a:t>
            </a:r>
            <a:r>
              <a:rPr lang="en-US" sz="2000" dirty="0" err="1"/>
              <a:t>forbindelser</a:t>
            </a:r>
            <a:r>
              <a:rPr lang="en-US" sz="2000" dirty="0"/>
              <a:t> </a:t>
            </a:r>
            <a:r>
              <a:rPr lang="en-US" sz="2000" dirty="0" err="1"/>
              <a:t>skaber</a:t>
            </a:r>
            <a:r>
              <a:rPr lang="en-US" sz="2000" dirty="0"/>
              <a:t> </a:t>
            </a:r>
            <a:r>
              <a:rPr lang="en-US" sz="2000" dirty="0" err="1"/>
              <a:t>i</a:t>
            </a:r>
            <a:r>
              <a:rPr lang="en-US" sz="2000" dirty="0"/>
              <a:t> </a:t>
            </a:r>
            <a:r>
              <a:rPr lang="en-US" sz="2000" dirty="0" err="1"/>
              <a:t>netværket</a:t>
            </a:r>
            <a:r>
              <a:rPr lang="en-US" sz="2000" dirty="0"/>
              <a:t> </a:t>
            </a:r>
            <a:r>
              <a:rPr lang="en-US" sz="2000" dirty="0" err="1"/>
              <a:t>som</a:t>
            </a:r>
            <a:r>
              <a:rPr lang="en-US" sz="2000" dirty="0"/>
              <a:t> </a:t>
            </a:r>
            <a:r>
              <a:rPr lang="en-US" sz="2000" dirty="0" err="1"/>
              <a:t>helhed</a:t>
            </a:r>
            <a:r>
              <a:rPr lang="en-US" sz="2000" dirty="0"/>
              <a:t>, er det </a:t>
            </a:r>
            <a:r>
              <a:rPr lang="en-US" sz="2000" dirty="0" err="1"/>
              <a:t>mål</a:t>
            </a:r>
            <a:r>
              <a:rPr lang="en-US" sz="2000" dirty="0"/>
              <a:t> </a:t>
            </a:r>
            <a:r>
              <a:rPr lang="en-US" sz="2000" dirty="0" err="1"/>
              <a:t>anvendeligt</a:t>
            </a:r>
            <a:r>
              <a:rPr lang="en-US" sz="2000" dirty="0"/>
              <a:t> </a:t>
            </a:r>
            <a:r>
              <a:rPr lang="en-US" sz="2000" dirty="0" err="1"/>
              <a:t>til</a:t>
            </a:r>
            <a:r>
              <a:rPr lang="en-US" sz="2000" dirty="0"/>
              <a:t> at se </a:t>
            </a:r>
            <a:r>
              <a:rPr lang="en-US" sz="2000" dirty="0" err="1"/>
              <a:t>på</a:t>
            </a:r>
            <a:r>
              <a:rPr lang="en-US" sz="2000" dirty="0"/>
              <a:t> I </a:t>
            </a:r>
            <a:r>
              <a:rPr lang="en-US" sz="2000" dirty="0" err="1"/>
              <a:t>hvilken</a:t>
            </a:r>
            <a:r>
              <a:rPr lang="en-US" sz="2000" dirty="0"/>
              <a:t> grad </a:t>
            </a:r>
            <a:r>
              <a:rPr lang="en-US" sz="2000" dirty="0" err="1"/>
              <a:t>en</a:t>
            </a:r>
            <a:r>
              <a:rPr lang="en-US" sz="2000" dirty="0"/>
              <a:t> </a:t>
            </a:r>
            <a:r>
              <a:rPr lang="en-US" sz="2000" dirty="0" err="1"/>
              <a:t>aktørs</a:t>
            </a:r>
            <a:r>
              <a:rPr lang="en-US" sz="2000" dirty="0"/>
              <a:t> </a:t>
            </a:r>
            <a:r>
              <a:rPr lang="en-US" sz="2000" dirty="0" err="1"/>
              <a:t>brobygningsaktivitet</a:t>
            </a:r>
            <a:r>
              <a:rPr lang="en-US" sz="2000" dirty="0"/>
              <a:t> </a:t>
            </a:r>
            <a:r>
              <a:rPr lang="en-US" sz="2000" dirty="0" err="1"/>
              <a:t>skaber</a:t>
            </a:r>
            <a:r>
              <a:rPr lang="en-US" sz="2000" dirty="0"/>
              <a:t> “global” </a:t>
            </a:r>
            <a:r>
              <a:rPr lang="en-US" sz="2000" dirty="0" err="1"/>
              <a:t>sammenhængskraft</a:t>
            </a:r>
            <a:r>
              <a:rPr lang="en-US" sz="2000" dirty="0"/>
              <a:t> </a:t>
            </a:r>
            <a:r>
              <a:rPr lang="en-US" sz="2000" dirty="0" err="1"/>
              <a:t>i</a:t>
            </a:r>
            <a:r>
              <a:rPr lang="en-US" sz="2000" dirty="0"/>
              <a:t> </a:t>
            </a:r>
            <a:r>
              <a:rPr lang="en-US" sz="2000" dirty="0" err="1"/>
              <a:t>netværket</a:t>
            </a:r>
            <a:endParaRPr lang="en-US" sz="2000" dirty="0"/>
          </a:p>
        </p:txBody>
      </p:sp>
      <p:sp>
        <p:nvSpPr>
          <p:cNvPr id="6151" name="Rectangle 615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xample Betweenness Centrality scores for a small graph | Download  Scientific Diagram">
            <a:extLst>
              <a:ext uri="{FF2B5EF4-FFF2-40B4-BE49-F238E27FC236}">
                <a16:creationId xmlns:a16="http://schemas.microsoft.com/office/drawing/2014/main" id="{C55C434D-9F3B-3957-C59F-56AD5D517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67970" y="2301551"/>
            <a:ext cx="4902659" cy="275467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05CB4-BADE-BCE2-627C-A7EED1D09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38D2D-439C-2B09-B832-2A8B2B383776}"/>
              </a:ext>
            </a:extLst>
          </p:cNvPr>
          <p:cNvSpPr>
            <a:spLocks noGrp="1"/>
          </p:cNvSpPr>
          <p:nvPr>
            <p:ph type="title"/>
          </p:nvPr>
        </p:nvSpPr>
        <p:spPr>
          <a:xfrm>
            <a:off x="648929" y="629266"/>
            <a:ext cx="4944152" cy="1622321"/>
          </a:xfrm>
        </p:spPr>
        <p:txBody>
          <a:bodyPr>
            <a:normAutofit/>
          </a:bodyPr>
          <a:lstStyle/>
          <a:p>
            <a:r>
              <a:rPr lang="da-DK" sz="3700" dirty="0"/>
              <a:t>Brobygger fordele blandt erhvervsledere i en stor forsyningskæde I</a:t>
            </a:r>
          </a:p>
        </p:txBody>
      </p:sp>
      <p:sp>
        <p:nvSpPr>
          <p:cNvPr id="3" name="Content Placeholder 2">
            <a:extLst>
              <a:ext uri="{FF2B5EF4-FFF2-40B4-BE49-F238E27FC236}">
                <a16:creationId xmlns:a16="http://schemas.microsoft.com/office/drawing/2014/main" id="{F42F9DEB-E162-2D09-E3C4-1EFC3400335E}"/>
              </a:ext>
            </a:extLst>
          </p:cNvPr>
          <p:cNvSpPr>
            <a:spLocks noGrp="1"/>
          </p:cNvSpPr>
          <p:nvPr>
            <p:ph idx="1"/>
          </p:nvPr>
        </p:nvSpPr>
        <p:spPr>
          <a:xfrm>
            <a:off x="648930" y="2438400"/>
            <a:ext cx="4944151" cy="3785419"/>
          </a:xfrm>
        </p:spPr>
        <p:txBody>
          <a:bodyPr>
            <a:normAutofit lnSpcReduction="10000"/>
          </a:bodyPr>
          <a:lstStyle/>
          <a:p>
            <a:r>
              <a:rPr lang="da-DK" sz="2000" dirty="0"/>
              <a:t>Burt (*) kortlægger et netværk af 673 erhvervsledere fra forsyningskæden hos en af USA’s største elektronikvirksomheder</a:t>
            </a:r>
          </a:p>
          <a:p>
            <a:r>
              <a:rPr lang="da-DK" sz="2000" dirty="0"/>
              <a:t>Kontekst: Virksomheden gennemgik store forandringer pga. eksterne begivenheder</a:t>
            </a:r>
          </a:p>
          <a:p>
            <a:r>
              <a:rPr lang="da-DK" sz="2000" dirty="0"/>
              <a:t>Netværks data:</a:t>
            </a:r>
          </a:p>
          <a:p>
            <a:pPr lvl="1"/>
            <a:r>
              <a:rPr lang="da-DK" sz="1600" dirty="0"/>
              <a:t>Lederne blev spurgt om ideer til at forbedre forsyningskæden; om de havde diskuteret denne ide med nogle; og i så fald hvem.</a:t>
            </a:r>
          </a:p>
          <a:p>
            <a:pPr lvl="1"/>
            <a:r>
              <a:rPr lang="da-DK" sz="1600" dirty="0"/>
              <a:t>Dernæst blev de spurgt hvem de generelt diskuterer ideer med blandt de andre ledere.</a:t>
            </a:r>
          </a:p>
          <a:p>
            <a:pPr marL="0" indent="0">
              <a:buNone/>
            </a:pPr>
            <a:endParaRPr lang="da-DK" sz="2000" dirty="0"/>
          </a:p>
          <a:p>
            <a:pPr marL="0" indent="0">
              <a:buNone/>
            </a:pPr>
            <a:r>
              <a:rPr lang="da-DK" sz="1500" dirty="0"/>
              <a:t>*2004: </a:t>
            </a:r>
            <a:r>
              <a:rPr lang="da-DK" sz="1500" dirty="0" err="1"/>
              <a:t>Structural</a:t>
            </a:r>
            <a:r>
              <a:rPr lang="da-DK" sz="1500" dirty="0"/>
              <a:t> holes and </a:t>
            </a:r>
            <a:r>
              <a:rPr lang="da-DK" sz="1500" dirty="0" err="1"/>
              <a:t>good</a:t>
            </a:r>
            <a:r>
              <a:rPr lang="da-DK" sz="1500" dirty="0"/>
              <a:t> </a:t>
            </a:r>
            <a:r>
              <a:rPr lang="da-DK" sz="1500" dirty="0" err="1"/>
              <a:t>ideas</a:t>
            </a:r>
            <a:r>
              <a:rPr lang="da-DK" sz="1500" dirty="0"/>
              <a:t>, AJS</a:t>
            </a:r>
          </a:p>
        </p:txBody>
      </p:sp>
      <p:pic>
        <p:nvPicPr>
          <p:cNvPr id="6" name="Picture 5" descr="A diagram of a network&#10;&#10;AI-generated content may be incorrect.">
            <a:extLst>
              <a:ext uri="{FF2B5EF4-FFF2-40B4-BE49-F238E27FC236}">
                <a16:creationId xmlns:a16="http://schemas.microsoft.com/office/drawing/2014/main" id="{DF711C6C-CF88-0FD1-1F0A-445231780D78}"/>
              </a:ext>
            </a:extLst>
          </p:cNvPr>
          <p:cNvPicPr>
            <a:picLocks noChangeAspect="1"/>
          </p:cNvPicPr>
          <p:nvPr/>
        </p:nvPicPr>
        <p:blipFill>
          <a:blip r:embed="rId2"/>
          <a:stretch>
            <a:fillRect/>
          </a:stretch>
        </p:blipFill>
        <p:spPr>
          <a:xfrm>
            <a:off x="5593081" y="1440426"/>
            <a:ext cx="6703083" cy="4147127"/>
          </a:xfrm>
          <a:prstGeom prst="rect">
            <a:avLst/>
          </a:prstGeom>
        </p:spPr>
      </p:pic>
    </p:spTree>
    <p:extLst>
      <p:ext uri="{BB962C8B-B14F-4D97-AF65-F5344CB8AC3E}">
        <p14:creationId xmlns:p14="http://schemas.microsoft.com/office/powerpoint/2010/main" val="179933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FBBA-6A7C-B7F5-49E9-EA9409B85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3C790-E874-81A5-F2F7-5753493E0E27}"/>
              </a:ext>
            </a:extLst>
          </p:cNvPr>
          <p:cNvSpPr>
            <a:spLocks noGrp="1"/>
          </p:cNvSpPr>
          <p:nvPr>
            <p:ph type="title"/>
          </p:nvPr>
        </p:nvSpPr>
        <p:spPr>
          <a:xfrm>
            <a:off x="648929" y="629266"/>
            <a:ext cx="4944152" cy="1622321"/>
          </a:xfrm>
        </p:spPr>
        <p:txBody>
          <a:bodyPr>
            <a:normAutofit/>
          </a:bodyPr>
          <a:lstStyle/>
          <a:p>
            <a:r>
              <a:rPr lang="da-DK" sz="3700" dirty="0"/>
              <a:t>Brobygger fordele blandt erhvervsledere i en stor forsyningskæde II</a:t>
            </a:r>
          </a:p>
        </p:txBody>
      </p:sp>
      <p:sp>
        <p:nvSpPr>
          <p:cNvPr id="3" name="Content Placeholder 2">
            <a:extLst>
              <a:ext uri="{FF2B5EF4-FFF2-40B4-BE49-F238E27FC236}">
                <a16:creationId xmlns:a16="http://schemas.microsoft.com/office/drawing/2014/main" id="{77626FE3-8806-A768-8A96-8B85E8E203B4}"/>
              </a:ext>
            </a:extLst>
          </p:cNvPr>
          <p:cNvSpPr>
            <a:spLocks noGrp="1"/>
          </p:cNvSpPr>
          <p:nvPr>
            <p:ph idx="1"/>
          </p:nvPr>
        </p:nvSpPr>
        <p:spPr>
          <a:xfrm>
            <a:off x="648930" y="2438400"/>
            <a:ext cx="4403361" cy="3785419"/>
          </a:xfrm>
        </p:spPr>
        <p:txBody>
          <a:bodyPr>
            <a:normAutofit/>
          </a:bodyPr>
          <a:lstStyle/>
          <a:p>
            <a:r>
              <a:rPr lang="da-DK" sz="2000" dirty="0"/>
              <a:t>Stærkt negativ korrelation med </a:t>
            </a:r>
            <a:r>
              <a:rPr lang="da-DK" sz="2000" dirty="0" err="1"/>
              <a:t>constraint</a:t>
            </a:r>
            <a:r>
              <a:rPr lang="da-DK" sz="2000" dirty="0"/>
              <a:t> og karrierefordele!</a:t>
            </a:r>
          </a:p>
          <a:p>
            <a:r>
              <a:rPr lang="da-DK" sz="2000" dirty="0"/>
              <a:t>Lavere </a:t>
            </a:r>
            <a:r>
              <a:rPr lang="da-DK" sz="2000" dirty="0" err="1"/>
              <a:t>constraint</a:t>
            </a:r>
            <a:r>
              <a:rPr lang="da-DK" sz="2000" dirty="0"/>
              <a:t> -&gt; </a:t>
            </a:r>
          </a:p>
          <a:p>
            <a:pPr lvl="1"/>
            <a:r>
              <a:rPr lang="da-DK" sz="1600" dirty="0"/>
              <a:t>Højere løn inden for samme stillingskategori</a:t>
            </a:r>
          </a:p>
          <a:p>
            <a:pPr lvl="1"/>
            <a:r>
              <a:rPr lang="da-DK" sz="1600" dirty="0"/>
              <a:t>Højere chance for forfremmelse</a:t>
            </a:r>
          </a:p>
          <a:p>
            <a:pPr lvl="1"/>
            <a:r>
              <a:rPr lang="da-DK" sz="1600" dirty="0"/>
              <a:t>Højere sandsynlighed for gode evalueringer</a:t>
            </a:r>
            <a:endParaRPr lang="da-DK" sz="1100" dirty="0"/>
          </a:p>
        </p:txBody>
      </p:sp>
      <p:pic>
        <p:nvPicPr>
          <p:cNvPr id="5" name="Picture 4" descr="A comparison of a graph and a diagram&#10;&#10;AI-generated content may be incorrect.">
            <a:extLst>
              <a:ext uri="{FF2B5EF4-FFF2-40B4-BE49-F238E27FC236}">
                <a16:creationId xmlns:a16="http://schemas.microsoft.com/office/drawing/2014/main" id="{E547FD74-5043-B14F-DD89-145427FB9B89}"/>
              </a:ext>
            </a:extLst>
          </p:cNvPr>
          <p:cNvPicPr>
            <a:picLocks noChangeAspect="1"/>
          </p:cNvPicPr>
          <p:nvPr/>
        </p:nvPicPr>
        <p:blipFill>
          <a:blip r:embed="rId2"/>
          <a:stretch>
            <a:fillRect/>
          </a:stretch>
        </p:blipFill>
        <p:spPr>
          <a:xfrm>
            <a:off x="5509953" y="1837590"/>
            <a:ext cx="6419909" cy="4655525"/>
          </a:xfrm>
          <a:prstGeom prst="rect">
            <a:avLst/>
          </a:prstGeom>
        </p:spPr>
      </p:pic>
      <p:sp>
        <p:nvSpPr>
          <p:cNvPr id="7" name="TextBox 6">
            <a:extLst>
              <a:ext uri="{FF2B5EF4-FFF2-40B4-BE49-F238E27FC236}">
                <a16:creationId xmlns:a16="http://schemas.microsoft.com/office/drawing/2014/main" id="{8851B85A-7633-795E-F1EF-F8885E56AEBC}"/>
              </a:ext>
            </a:extLst>
          </p:cNvPr>
          <p:cNvSpPr txBox="1"/>
          <p:nvPr/>
        </p:nvSpPr>
        <p:spPr>
          <a:xfrm>
            <a:off x="5975927" y="6223819"/>
            <a:ext cx="1228437" cy="584775"/>
          </a:xfrm>
          <a:prstGeom prst="rect">
            <a:avLst/>
          </a:prstGeom>
          <a:noFill/>
        </p:spPr>
        <p:txBody>
          <a:bodyPr wrap="square" rtlCol="0">
            <a:spAutoFit/>
          </a:bodyPr>
          <a:lstStyle/>
          <a:p>
            <a:r>
              <a:rPr lang="da-DK" sz="1600" dirty="0">
                <a:solidFill>
                  <a:srgbClr val="FF0000"/>
                </a:solidFill>
              </a:rPr>
              <a:t>Lav </a:t>
            </a:r>
            <a:r>
              <a:rPr lang="da-DK" sz="1600" dirty="0" err="1">
                <a:solidFill>
                  <a:srgbClr val="FF0000"/>
                </a:solidFill>
              </a:rPr>
              <a:t>constraint</a:t>
            </a:r>
            <a:endParaRPr lang="da-DK" sz="1600" dirty="0">
              <a:solidFill>
                <a:srgbClr val="FF0000"/>
              </a:solidFill>
            </a:endParaRPr>
          </a:p>
        </p:txBody>
      </p:sp>
      <p:sp>
        <p:nvSpPr>
          <p:cNvPr id="8" name="TextBox 7">
            <a:extLst>
              <a:ext uri="{FF2B5EF4-FFF2-40B4-BE49-F238E27FC236}">
                <a16:creationId xmlns:a16="http://schemas.microsoft.com/office/drawing/2014/main" id="{8994177F-0F5C-1BCF-F123-965355BB46FB}"/>
              </a:ext>
            </a:extLst>
          </p:cNvPr>
          <p:cNvSpPr txBox="1"/>
          <p:nvPr/>
        </p:nvSpPr>
        <p:spPr>
          <a:xfrm>
            <a:off x="11167399" y="6226947"/>
            <a:ext cx="1228437" cy="584775"/>
          </a:xfrm>
          <a:prstGeom prst="rect">
            <a:avLst/>
          </a:prstGeom>
          <a:noFill/>
        </p:spPr>
        <p:txBody>
          <a:bodyPr wrap="square" rtlCol="0">
            <a:spAutoFit/>
          </a:bodyPr>
          <a:lstStyle/>
          <a:p>
            <a:r>
              <a:rPr lang="da-DK" sz="1600" dirty="0">
                <a:solidFill>
                  <a:srgbClr val="FF0000"/>
                </a:solidFill>
              </a:rPr>
              <a:t>Høj </a:t>
            </a:r>
            <a:r>
              <a:rPr lang="da-DK" sz="1600" dirty="0" err="1">
                <a:solidFill>
                  <a:srgbClr val="FF0000"/>
                </a:solidFill>
              </a:rPr>
              <a:t>constraint</a:t>
            </a:r>
            <a:endParaRPr lang="da-DK" sz="1600" dirty="0">
              <a:solidFill>
                <a:srgbClr val="FF0000"/>
              </a:solidFill>
            </a:endParaRPr>
          </a:p>
        </p:txBody>
      </p:sp>
    </p:spTree>
    <p:extLst>
      <p:ext uri="{BB962C8B-B14F-4D97-AF65-F5344CB8AC3E}">
        <p14:creationId xmlns:p14="http://schemas.microsoft.com/office/powerpoint/2010/main" val="1256455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18811-883B-E5A9-605C-248F31149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6FC21-6A7D-D3B1-EB73-E32F121DBD84}"/>
              </a:ext>
            </a:extLst>
          </p:cNvPr>
          <p:cNvSpPr>
            <a:spLocks noGrp="1"/>
          </p:cNvSpPr>
          <p:nvPr>
            <p:ph type="title"/>
          </p:nvPr>
        </p:nvSpPr>
        <p:spPr>
          <a:xfrm>
            <a:off x="648929" y="629266"/>
            <a:ext cx="4944152" cy="1622321"/>
          </a:xfrm>
        </p:spPr>
        <p:txBody>
          <a:bodyPr>
            <a:normAutofit/>
          </a:bodyPr>
          <a:lstStyle/>
          <a:p>
            <a:r>
              <a:rPr lang="da-DK" sz="3700" dirty="0"/>
              <a:t>Brobygger fordele blandt erhvervsledere i en stor forsyningskæde III</a:t>
            </a:r>
          </a:p>
        </p:txBody>
      </p:sp>
      <p:sp>
        <p:nvSpPr>
          <p:cNvPr id="3" name="Content Placeholder 2">
            <a:extLst>
              <a:ext uri="{FF2B5EF4-FFF2-40B4-BE49-F238E27FC236}">
                <a16:creationId xmlns:a16="http://schemas.microsoft.com/office/drawing/2014/main" id="{87D08435-A070-A4B7-ECF7-693254877022}"/>
              </a:ext>
            </a:extLst>
          </p:cNvPr>
          <p:cNvSpPr>
            <a:spLocks noGrp="1"/>
          </p:cNvSpPr>
          <p:nvPr>
            <p:ph idx="1"/>
          </p:nvPr>
        </p:nvSpPr>
        <p:spPr>
          <a:xfrm>
            <a:off x="648930" y="2438400"/>
            <a:ext cx="4403361" cy="3785419"/>
          </a:xfrm>
        </p:spPr>
        <p:txBody>
          <a:bodyPr>
            <a:normAutofit fontScale="92500" lnSpcReduction="20000"/>
          </a:bodyPr>
          <a:lstStyle/>
          <a:p>
            <a:r>
              <a:rPr lang="da-DK" sz="2000" dirty="0"/>
              <a:t>Stærkt negativ korrelation med </a:t>
            </a:r>
            <a:r>
              <a:rPr lang="da-DK" sz="2000" dirty="0" err="1"/>
              <a:t>constraint</a:t>
            </a:r>
            <a:r>
              <a:rPr lang="da-DK" sz="2000" dirty="0"/>
              <a:t> og ”gode ideer”!</a:t>
            </a:r>
          </a:p>
          <a:p>
            <a:r>
              <a:rPr lang="da-DK" sz="2000" dirty="0"/>
              <a:t>De adspurgte blev også spurgt hvilken ide de anså for vigtigst blandt alle ideer.</a:t>
            </a:r>
          </a:p>
          <a:p>
            <a:r>
              <a:rPr lang="da-DK" sz="2000" dirty="0"/>
              <a:t>Burt bruger dette mål til at skalere ideernes værdi fra lav til høj</a:t>
            </a:r>
          </a:p>
          <a:p>
            <a:r>
              <a:rPr lang="da-DK" sz="2000" dirty="0"/>
              <a:t>Han finder en stærk negativ korrelation mellem </a:t>
            </a:r>
            <a:r>
              <a:rPr lang="da-DK" sz="2000" dirty="0" err="1"/>
              <a:t>constraint</a:t>
            </a:r>
            <a:r>
              <a:rPr lang="da-DK" sz="2000" dirty="0"/>
              <a:t> og ”gode ideer”!</a:t>
            </a:r>
          </a:p>
          <a:p>
            <a:r>
              <a:rPr lang="da-DK" sz="2000" dirty="0"/>
              <a:t>Han argumenterer for at dette skyldes brobyggeren bredere ”netværkssyn” (”</a:t>
            </a:r>
            <a:r>
              <a:rPr lang="da-DK" sz="2000" dirty="0" err="1"/>
              <a:t>network</a:t>
            </a:r>
            <a:r>
              <a:rPr lang="da-DK" sz="2000" dirty="0"/>
              <a:t> vision”)</a:t>
            </a:r>
          </a:p>
          <a:p>
            <a:r>
              <a:rPr lang="da-DK" sz="2000" dirty="0"/>
              <a:t>Dette tyder på at virksomheden også har gavn af brobyggerens strategiske placering</a:t>
            </a:r>
          </a:p>
        </p:txBody>
      </p:sp>
      <p:pic>
        <p:nvPicPr>
          <p:cNvPr id="6" name="Picture 5" descr="A diagram of a network&#10;&#10;AI-generated content may be incorrect.">
            <a:extLst>
              <a:ext uri="{FF2B5EF4-FFF2-40B4-BE49-F238E27FC236}">
                <a16:creationId xmlns:a16="http://schemas.microsoft.com/office/drawing/2014/main" id="{7E44ECCA-C1F7-B965-2F40-5E4B9B5B39DF}"/>
              </a:ext>
            </a:extLst>
          </p:cNvPr>
          <p:cNvPicPr>
            <a:picLocks noChangeAspect="1"/>
          </p:cNvPicPr>
          <p:nvPr/>
        </p:nvPicPr>
        <p:blipFill>
          <a:blip r:embed="rId2"/>
          <a:stretch>
            <a:fillRect/>
          </a:stretch>
        </p:blipFill>
        <p:spPr>
          <a:xfrm>
            <a:off x="5998629" y="1749181"/>
            <a:ext cx="6073297" cy="4474638"/>
          </a:xfrm>
          <a:prstGeom prst="rect">
            <a:avLst/>
          </a:prstGeom>
        </p:spPr>
      </p:pic>
    </p:spTree>
    <p:extLst>
      <p:ext uri="{BB962C8B-B14F-4D97-AF65-F5344CB8AC3E}">
        <p14:creationId xmlns:p14="http://schemas.microsoft.com/office/powerpoint/2010/main" val="2378532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5ACF-4025-7840-9DD7-061B77A4059A}"/>
              </a:ext>
            </a:extLst>
          </p:cNvPr>
          <p:cNvSpPr>
            <a:spLocks noGrp="1"/>
          </p:cNvSpPr>
          <p:nvPr>
            <p:ph type="title"/>
          </p:nvPr>
        </p:nvSpPr>
        <p:spPr>
          <a:xfrm>
            <a:off x="648929" y="629266"/>
            <a:ext cx="4944152" cy="1622321"/>
          </a:xfrm>
        </p:spPr>
        <p:txBody>
          <a:bodyPr>
            <a:normAutofit/>
          </a:bodyPr>
          <a:lstStyle/>
          <a:p>
            <a:r>
              <a:rPr lang="da-DK" sz="3700" dirty="0"/>
              <a:t>Samarbejdende vs. konkurrerende</a:t>
            </a:r>
          </a:p>
        </p:txBody>
      </p:sp>
      <p:sp>
        <p:nvSpPr>
          <p:cNvPr id="3" name="Content Placeholder 2">
            <a:extLst>
              <a:ext uri="{FF2B5EF4-FFF2-40B4-BE49-F238E27FC236}">
                <a16:creationId xmlns:a16="http://schemas.microsoft.com/office/drawing/2014/main" id="{B71D6319-ADDE-8D4A-8149-E050D03ABE31}"/>
              </a:ext>
            </a:extLst>
          </p:cNvPr>
          <p:cNvSpPr>
            <a:spLocks noGrp="1"/>
          </p:cNvSpPr>
          <p:nvPr>
            <p:ph idx="1"/>
          </p:nvPr>
        </p:nvSpPr>
        <p:spPr>
          <a:xfrm>
            <a:off x="648930" y="2438400"/>
            <a:ext cx="4944151" cy="3785419"/>
          </a:xfrm>
        </p:spPr>
        <p:txBody>
          <a:bodyPr>
            <a:normAutofit fontScale="85000" lnSpcReduction="20000"/>
          </a:bodyPr>
          <a:lstStyle/>
          <a:p>
            <a:r>
              <a:rPr lang="da-DK" sz="2400" dirty="0" err="1"/>
              <a:t>Burt’s</a:t>
            </a:r>
            <a:r>
              <a:rPr lang="da-DK" sz="2400" dirty="0"/>
              <a:t> tilgang forudsætter at brobyggere opretholder strukturelle huller over tid</a:t>
            </a:r>
          </a:p>
          <a:p>
            <a:r>
              <a:rPr lang="da-DK" sz="2400" dirty="0"/>
              <a:t>Fordele og ulemper ved at opretholde strukturelle huller</a:t>
            </a:r>
          </a:p>
          <a:p>
            <a:r>
              <a:rPr lang="da-DK" sz="2400" dirty="0"/>
              <a:t>Gevinster på kort og lang sigt</a:t>
            </a:r>
          </a:p>
          <a:p>
            <a:r>
              <a:rPr lang="da-DK" sz="2400" dirty="0"/>
              <a:t>Innovation er også samarbejde og ikke kun individuelt entreprenørskab</a:t>
            </a:r>
          </a:p>
          <a:p>
            <a:r>
              <a:rPr lang="da-DK" sz="2400" dirty="0" err="1"/>
              <a:t>Tertius</a:t>
            </a:r>
            <a:r>
              <a:rPr lang="da-DK" sz="2400" dirty="0"/>
              <a:t> </a:t>
            </a:r>
            <a:r>
              <a:rPr lang="da-DK" sz="2400" dirty="0" err="1"/>
              <a:t>gaudens</a:t>
            </a:r>
            <a:r>
              <a:rPr lang="da-DK" sz="2400" dirty="0"/>
              <a:t> vs. </a:t>
            </a:r>
            <a:r>
              <a:rPr lang="da-DK" sz="2400" dirty="0" err="1"/>
              <a:t>tertius</a:t>
            </a:r>
            <a:r>
              <a:rPr lang="da-DK" sz="2400" dirty="0"/>
              <a:t> </a:t>
            </a:r>
            <a:r>
              <a:rPr lang="da-DK" sz="2400" dirty="0" err="1"/>
              <a:t>iungens</a:t>
            </a:r>
            <a:r>
              <a:rPr lang="da-DK" sz="2400" dirty="0"/>
              <a:t> (</a:t>
            </a:r>
            <a:r>
              <a:rPr lang="da-DK" sz="2400" dirty="0" err="1"/>
              <a:t>Obstfeldt</a:t>
            </a:r>
            <a:r>
              <a:rPr lang="da-DK" sz="2400" dirty="0"/>
              <a:t> 2005):</a:t>
            </a:r>
          </a:p>
          <a:p>
            <a:pPr lvl="1"/>
            <a:r>
              <a:rPr lang="da-DK" sz="2000" dirty="0"/>
              <a:t>Lukning kan give adgang til nye brobygningsmuligheder, og derfor kan en samarbejdsstrategi faktisk til et vist punkt være med til at øge brobyggerens social kapital</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radar chart&#10;&#10;Description automatically generated">
            <a:extLst>
              <a:ext uri="{FF2B5EF4-FFF2-40B4-BE49-F238E27FC236}">
                <a16:creationId xmlns:a16="http://schemas.microsoft.com/office/drawing/2014/main" id="{49606059-4B40-E04E-AA4D-FBAB70CF50E3}"/>
              </a:ext>
            </a:extLst>
          </p:cNvPr>
          <p:cNvPicPr>
            <a:picLocks noChangeAspect="1"/>
          </p:cNvPicPr>
          <p:nvPr/>
        </p:nvPicPr>
        <p:blipFill>
          <a:blip r:embed="rId2"/>
          <a:stretch>
            <a:fillRect/>
          </a:stretch>
        </p:blipFill>
        <p:spPr>
          <a:xfrm>
            <a:off x="6904709" y="1114441"/>
            <a:ext cx="4475531" cy="4625871"/>
          </a:xfrm>
          <a:prstGeom prst="rect">
            <a:avLst/>
          </a:prstGeom>
          <a:effectLst/>
        </p:spPr>
      </p:pic>
    </p:spTree>
    <p:extLst>
      <p:ext uri="{BB962C8B-B14F-4D97-AF65-F5344CB8AC3E}">
        <p14:creationId xmlns:p14="http://schemas.microsoft.com/office/powerpoint/2010/main" val="3064752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2717-6FC4-56D7-255E-218EA9F1BDF4}"/>
              </a:ext>
            </a:extLst>
          </p:cNvPr>
          <p:cNvSpPr>
            <a:spLocks noGrp="1"/>
          </p:cNvSpPr>
          <p:nvPr>
            <p:ph type="title"/>
          </p:nvPr>
        </p:nvSpPr>
        <p:spPr>
          <a:xfrm>
            <a:off x="648929" y="629266"/>
            <a:ext cx="3505495" cy="1622321"/>
          </a:xfrm>
        </p:spPr>
        <p:txBody>
          <a:bodyPr>
            <a:normAutofit/>
          </a:bodyPr>
          <a:lstStyle/>
          <a:p>
            <a:r>
              <a:rPr lang="en-US" sz="3300" dirty="0" err="1"/>
              <a:t>Lukning</a:t>
            </a:r>
            <a:r>
              <a:rPr lang="en-US" sz="3300" dirty="0"/>
              <a:t> </a:t>
            </a:r>
            <a:r>
              <a:rPr lang="en-US" sz="3300" dirty="0" err="1"/>
              <a:t>i</a:t>
            </a:r>
            <a:r>
              <a:rPr lang="en-US" sz="3300" dirty="0"/>
              <a:t> </a:t>
            </a:r>
            <a:r>
              <a:rPr lang="en-US" sz="3300" dirty="0" err="1"/>
              <a:t>netværk</a:t>
            </a:r>
            <a:r>
              <a:rPr lang="en-US" sz="3300" dirty="0"/>
              <a:t> – </a:t>
            </a:r>
            <a:r>
              <a:rPr lang="en-US" sz="3300" dirty="0" err="1"/>
              <a:t>årsager</a:t>
            </a:r>
            <a:r>
              <a:rPr lang="en-US" sz="3300" dirty="0"/>
              <a:t> (rep.)</a:t>
            </a:r>
          </a:p>
        </p:txBody>
      </p:sp>
      <p:sp>
        <p:nvSpPr>
          <p:cNvPr id="3" name="Content Placeholder 2">
            <a:extLst>
              <a:ext uri="{FF2B5EF4-FFF2-40B4-BE49-F238E27FC236}">
                <a16:creationId xmlns:a16="http://schemas.microsoft.com/office/drawing/2014/main" id="{E4DC4868-D7E8-3D68-1C4A-44F27C256CE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US" sz="1700" b="1" dirty="0" err="1"/>
              <a:t>Homofili</a:t>
            </a:r>
            <a:r>
              <a:rPr lang="en-US" sz="1700" b="1" dirty="0"/>
              <a:t> </a:t>
            </a:r>
            <a:r>
              <a:rPr lang="en-US" sz="1700" dirty="0"/>
              <a:t>– social </a:t>
            </a:r>
            <a:r>
              <a:rPr lang="en-US" sz="1700" dirty="0" err="1"/>
              <a:t>segregering</a:t>
            </a:r>
            <a:r>
              <a:rPr lang="en-US" sz="1700" dirty="0"/>
              <a:t> </a:t>
            </a:r>
            <a:r>
              <a:rPr lang="en-US" sz="1700" dirty="0" err="1"/>
              <a:t>og</a:t>
            </a:r>
            <a:r>
              <a:rPr lang="en-US" sz="1700" dirty="0"/>
              <a:t> </a:t>
            </a:r>
            <a:r>
              <a:rPr lang="en-US" sz="1700" dirty="0" err="1"/>
              <a:t>gensidig</a:t>
            </a:r>
            <a:r>
              <a:rPr lang="en-US" sz="1700" dirty="0"/>
              <a:t> </a:t>
            </a:r>
            <a:r>
              <a:rPr lang="en-US" sz="1700" dirty="0" err="1"/>
              <a:t>tiltrækning</a:t>
            </a:r>
            <a:r>
              <a:rPr lang="en-US" sz="1700" dirty="0"/>
              <a:t> </a:t>
            </a:r>
            <a:r>
              <a:rPr lang="en-US" sz="1700" dirty="0" err="1"/>
              <a:t>blandt</a:t>
            </a:r>
            <a:r>
              <a:rPr lang="en-US" sz="1700" dirty="0"/>
              <a:t> </a:t>
            </a:r>
            <a:r>
              <a:rPr lang="en-US" sz="1700" dirty="0" err="1"/>
              <a:t>ligesinede</a:t>
            </a:r>
            <a:endParaRPr lang="en-US" sz="1700" dirty="0"/>
          </a:p>
          <a:p>
            <a:pPr marL="0" indent="0">
              <a:buNone/>
            </a:pPr>
            <a:endParaRPr lang="en-US" sz="1700" dirty="0"/>
          </a:p>
          <a:p>
            <a:pPr marL="0" indent="0">
              <a:buNone/>
            </a:pPr>
            <a:r>
              <a:rPr lang="en-US" sz="1700" b="1" dirty="0" err="1"/>
              <a:t>Mulighed</a:t>
            </a:r>
            <a:r>
              <a:rPr lang="en-US" sz="1700" b="1" dirty="0"/>
              <a:t> for </a:t>
            </a:r>
            <a:r>
              <a:rPr lang="en-US" sz="1700" b="1" dirty="0" err="1"/>
              <a:t>relationsdannelse</a:t>
            </a:r>
            <a:r>
              <a:rPr lang="en-US" sz="1700" dirty="0"/>
              <a:t> – to </a:t>
            </a:r>
            <a:r>
              <a:rPr lang="en-US" sz="1700" dirty="0" err="1"/>
              <a:t>uforbundne</a:t>
            </a:r>
            <a:r>
              <a:rPr lang="en-US" sz="1700" dirty="0"/>
              <a:t> </a:t>
            </a:r>
            <a:r>
              <a:rPr lang="en-US" sz="1700" dirty="0" err="1"/>
              <a:t>personer</a:t>
            </a:r>
            <a:r>
              <a:rPr lang="en-US" sz="1700" dirty="0"/>
              <a:t>, der </a:t>
            </a:r>
            <a:r>
              <a:rPr lang="en-US" sz="1700" dirty="0" err="1"/>
              <a:t>deler</a:t>
            </a:r>
            <a:r>
              <a:rPr lang="en-US" sz="1700" dirty="0"/>
              <a:t> </a:t>
            </a:r>
            <a:r>
              <a:rPr lang="en-US" sz="1700" dirty="0" err="1"/>
              <a:t>en</a:t>
            </a:r>
            <a:r>
              <a:rPr lang="en-US" sz="1700" dirty="0"/>
              <a:t> </a:t>
            </a:r>
            <a:r>
              <a:rPr lang="en-US" sz="1700" dirty="0" err="1"/>
              <a:t>forbindelse</a:t>
            </a:r>
            <a:r>
              <a:rPr lang="en-US" sz="1700" dirty="0"/>
              <a:t> (t</a:t>
            </a:r>
            <a:r>
              <a:rPr lang="en-US" sz="1700" baseline="-25000" dirty="0"/>
              <a:t>0</a:t>
            </a:r>
            <a:r>
              <a:rPr lang="en-US" sz="1700" dirty="0"/>
              <a:t>), </a:t>
            </a:r>
            <a:r>
              <a:rPr lang="en-US" sz="1700" dirty="0" err="1"/>
              <a:t>har</a:t>
            </a:r>
            <a:r>
              <a:rPr lang="en-US" sz="1700" dirty="0"/>
              <a:t> </a:t>
            </a:r>
            <a:r>
              <a:rPr lang="en-US" sz="1700" dirty="0" err="1"/>
              <a:t>større</a:t>
            </a:r>
            <a:r>
              <a:rPr lang="en-US" sz="1700" dirty="0"/>
              <a:t> </a:t>
            </a:r>
            <a:r>
              <a:rPr lang="en-US" sz="1700" dirty="0" err="1"/>
              <a:t>sandsynlighed</a:t>
            </a:r>
            <a:r>
              <a:rPr lang="en-US" sz="1700" dirty="0"/>
              <a:t> for at </a:t>
            </a:r>
            <a:r>
              <a:rPr lang="en-US" sz="1700" dirty="0" err="1"/>
              <a:t>blive</a:t>
            </a:r>
            <a:r>
              <a:rPr lang="en-US" sz="1700" dirty="0"/>
              <a:t> </a:t>
            </a:r>
            <a:r>
              <a:rPr lang="en-US" sz="1700" dirty="0" err="1"/>
              <a:t>forbundet</a:t>
            </a:r>
            <a:r>
              <a:rPr lang="en-US" sz="1700" dirty="0"/>
              <a:t> (t</a:t>
            </a:r>
            <a:r>
              <a:rPr lang="en-US" sz="1700" baseline="-25000" dirty="0"/>
              <a:t>1</a:t>
            </a:r>
            <a:r>
              <a:rPr lang="en-US" sz="1700" dirty="0"/>
              <a:t>)</a:t>
            </a:r>
          </a:p>
          <a:p>
            <a:pPr marL="0" indent="0">
              <a:buNone/>
            </a:pPr>
            <a:endParaRPr lang="en-US" sz="1700" dirty="0"/>
          </a:p>
          <a:p>
            <a:pPr marL="0" indent="0">
              <a:buNone/>
            </a:pPr>
            <a:r>
              <a:rPr lang="en-US" sz="1700" b="1" dirty="0" err="1"/>
              <a:t>Strukturel</a:t>
            </a:r>
            <a:r>
              <a:rPr lang="en-US" sz="1700" b="1" dirty="0"/>
              <a:t> balance </a:t>
            </a:r>
            <a:r>
              <a:rPr lang="en-US" sz="1700" dirty="0"/>
              <a:t>– social-</a:t>
            </a:r>
            <a:r>
              <a:rPr lang="en-US" sz="1700" dirty="0" err="1"/>
              <a:t>psykologisk</a:t>
            </a:r>
            <a:r>
              <a:rPr lang="en-US" sz="1700" dirty="0"/>
              <a:t> </a:t>
            </a:r>
            <a:r>
              <a:rPr lang="en-US" sz="1700" dirty="0" err="1"/>
              <a:t>teori</a:t>
            </a:r>
            <a:r>
              <a:rPr lang="en-US" sz="1700" dirty="0"/>
              <a:t> (Heider 1958, </a:t>
            </a:r>
            <a:r>
              <a:rPr lang="en-US" sz="1700" i="1" dirty="0"/>
              <a:t>The Psychology of Interpersonal Relations</a:t>
            </a:r>
            <a:r>
              <a:rPr lang="en-US" sz="1700" dirty="0"/>
              <a:t>)</a:t>
            </a:r>
          </a:p>
          <a:p>
            <a:pPr marL="0" indent="0">
              <a:buNone/>
            </a:pPr>
            <a:endParaRPr lang="en-US" sz="1700" dirty="0"/>
          </a:p>
          <a:p>
            <a:pPr marL="0" indent="0">
              <a:buNone/>
            </a:pPr>
            <a:r>
              <a:rPr lang="en-US" sz="1700" b="1" dirty="0" err="1"/>
              <a:t>Netværksbias</a:t>
            </a:r>
            <a:r>
              <a:rPr lang="en-US" sz="1700" b="1" dirty="0"/>
              <a:t> – </a:t>
            </a:r>
            <a:r>
              <a:rPr lang="en-US" sz="1700" dirty="0" err="1"/>
              <a:t>mennesker</a:t>
            </a:r>
            <a:r>
              <a:rPr lang="en-US" sz="1700" dirty="0"/>
              <a:t> er biased </a:t>
            </a:r>
            <a:r>
              <a:rPr lang="en-US" sz="1700" dirty="0" err="1"/>
              <a:t>i</a:t>
            </a:r>
            <a:r>
              <a:rPr lang="en-US" sz="1700" dirty="0"/>
              <a:t> </a:t>
            </a:r>
            <a:r>
              <a:rPr lang="en-US" sz="1700" dirty="0" err="1"/>
              <a:t>deres</a:t>
            </a:r>
            <a:r>
              <a:rPr lang="en-US" sz="1700" dirty="0"/>
              <a:t> </a:t>
            </a:r>
            <a:r>
              <a:rPr lang="en-US" sz="1700" dirty="0" err="1"/>
              <a:t>valg</a:t>
            </a:r>
            <a:r>
              <a:rPr lang="en-US" sz="1700" dirty="0"/>
              <a:t> </a:t>
            </a:r>
            <a:r>
              <a:rPr lang="en-US" sz="1700" dirty="0" err="1"/>
              <a:t>af</a:t>
            </a:r>
            <a:r>
              <a:rPr lang="en-US" sz="1700" dirty="0"/>
              <a:t> nye </a:t>
            </a:r>
            <a:r>
              <a:rPr lang="en-US" sz="1700" dirty="0" err="1"/>
              <a:t>forbindelser</a:t>
            </a:r>
            <a:endParaRPr lang="en-US" sz="1700" dirty="0"/>
          </a:p>
          <a:p>
            <a:pPr marL="0" indent="0">
              <a:buNone/>
            </a:pPr>
            <a:endParaRPr lang="en-US" sz="17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adar chart&#10;&#10;Description automatically generated">
            <a:extLst>
              <a:ext uri="{FF2B5EF4-FFF2-40B4-BE49-F238E27FC236}">
                <a16:creationId xmlns:a16="http://schemas.microsoft.com/office/drawing/2014/main" id="{CED8CE34-C58B-F9C5-5AF2-69FD99D9282B}"/>
              </a:ext>
            </a:extLst>
          </p:cNvPr>
          <p:cNvPicPr>
            <a:picLocks noChangeAspect="1"/>
          </p:cNvPicPr>
          <p:nvPr/>
        </p:nvPicPr>
        <p:blipFill>
          <a:blip r:embed="rId2"/>
          <a:stretch>
            <a:fillRect/>
          </a:stretch>
        </p:blipFill>
        <p:spPr>
          <a:xfrm>
            <a:off x="6764723" y="3667155"/>
            <a:ext cx="3363336" cy="2623401"/>
          </a:xfrm>
          <a:prstGeom prst="rect">
            <a:avLst/>
          </a:prstGeom>
          <a:effectLst/>
        </p:spPr>
      </p:pic>
      <p:sp>
        <p:nvSpPr>
          <p:cNvPr id="6" name="Oval 5">
            <a:extLst>
              <a:ext uri="{FF2B5EF4-FFF2-40B4-BE49-F238E27FC236}">
                <a16:creationId xmlns:a16="http://schemas.microsoft.com/office/drawing/2014/main" id="{4BEED1D7-7C55-B4F3-70AF-B911AB81A021}"/>
              </a:ext>
            </a:extLst>
          </p:cNvPr>
          <p:cNvSpPr/>
          <p:nvPr/>
        </p:nvSpPr>
        <p:spPr>
          <a:xfrm rot="20455114">
            <a:off x="8802053" y="578168"/>
            <a:ext cx="2100262" cy="2528887"/>
          </a:xfrm>
          <a:prstGeom prst="ellipse">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Oval 6">
            <a:extLst>
              <a:ext uri="{FF2B5EF4-FFF2-40B4-BE49-F238E27FC236}">
                <a16:creationId xmlns:a16="http://schemas.microsoft.com/office/drawing/2014/main" id="{A8C66F13-F194-DF8C-F718-DA7FDCA38A4D}"/>
              </a:ext>
            </a:extLst>
          </p:cNvPr>
          <p:cNvSpPr/>
          <p:nvPr/>
        </p:nvSpPr>
        <p:spPr>
          <a:xfrm rot="3289601">
            <a:off x="8802052" y="441212"/>
            <a:ext cx="2100262" cy="2802797"/>
          </a:xfrm>
          <a:prstGeom prst="ellipse">
            <a:avLst/>
          </a:prstGeom>
          <a:solidFill>
            <a:schemeClr val="accent6">
              <a:lumMod val="40000"/>
              <a:lumOff val="6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Oval 8">
            <a:extLst>
              <a:ext uri="{FF2B5EF4-FFF2-40B4-BE49-F238E27FC236}">
                <a16:creationId xmlns:a16="http://schemas.microsoft.com/office/drawing/2014/main" id="{6EAE1953-DB96-BC3B-4609-8BD778A64FF0}"/>
              </a:ext>
            </a:extLst>
          </p:cNvPr>
          <p:cNvSpPr/>
          <p:nvPr/>
        </p:nvSpPr>
        <p:spPr>
          <a:xfrm rot="7732891">
            <a:off x="8731423" y="441210"/>
            <a:ext cx="2100262" cy="2802797"/>
          </a:xfrm>
          <a:prstGeom prst="ellipse">
            <a:avLst/>
          </a:prstGeom>
          <a:solidFill>
            <a:schemeClr val="accent2">
              <a:lumMod val="40000"/>
              <a:lumOff val="6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TextBox 10">
            <a:extLst>
              <a:ext uri="{FF2B5EF4-FFF2-40B4-BE49-F238E27FC236}">
                <a16:creationId xmlns:a16="http://schemas.microsoft.com/office/drawing/2014/main" id="{1FC4822C-928E-7158-091F-FCE531FEDE62}"/>
              </a:ext>
            </a:extLst>
          </p:cNvPr>
          <p:cNvSpPr txBox="1"/>
          <p:nvPr/>
        </p:nvSpPr>
        <p:spPr>
          <a:xfrm>
            <a:off x="6365397" y="2254749"/>
            <a:ext cx="1935480" cy="646331"/>
          </a:xfrm>
          <a:prstGeom prst="rect">
            <a:avLst/>
          </a:prstGeom>
          <a:noFill/>
        </p:spPr>
        <p:txBody>
          <a:bodyPr wrap="square" rtlCol="0">
            <a:spAutoFit/>
          </a:bodyPr>
          <a:lstStyle/>
          <a:p>
            <a:r>
              <a:rPr lang="da-DK" b="1" dirty="0"/>
              <a:t>Segregeret lukket netværk</a:t>
            </a:r>
          </a:p>
        </p:txBody>
      </p:sp>
      <p:sp>
        <p:nvSpPr>
          <p:cNvPr id="13" name="Oval 12">
            <a:extLst>
              <a:ext uri="{FF2B5EF4-FFF2-40B4-BE49-F238E27FC236}">
                <a16:creationId xmlns:a16="http://schemas.microsoft.com/office/drawing/2014/main" id="{EFF61FA4-EF58-D8C9-8140-4923553CB848}"/>
              </a:ext>
            </a:extLst>
          </p:cNvPr>
          <p:cNvSpPr/>
          <p:nvPr/>
        </p:nvSpPr>
        <p:spPr>
          <a:xfrm>
            <a:off x="10411922" y="215119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4" name="Oval 13">
            <a:extLst>
              <a:ext uri="{FF2B5EF4-FFF2-40B4-BE49-F238E27FC236}">
                <a16:creationId xmlns:a16="http://schemas.microsoft.com/office/drawing/2014/main" id="{42C50CCA-117F-094C-58D6-F54FEA8F13C0}"/>
              </a:ext>
            </a:extLst>
          </p:cNvPr>
          <p:cNvSpPr/>
          <p:nvPr/>
        </p:nvSpPr>
        <p:spPr>
          <a:xfrm>
            <a:off x="10655762" y="175495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BD964564-3732-8547-FCBA-7F6FB23B871E}"/>
              </a:ext>
            </a:extLst>
          </p:cNvPr>
          <p:cNvSpPr/>
          <p:nvPr/>
        </p:nvSpPr>
        <p:spPr>
          <a:xfrm>
            <a:off x="10823402" y="119107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CCA056B6-8248-1F82-C9F1-D355ED96D969}"/>
              </a:ext>
            </a:extLst>
          </p:cNvPr>
          <p:cNvSpPr/>
          <p:nvPr/>
        </p:nvSpPr>
        <p:spPr>
          <a:xfrm>
            <a:off x="10396682" y="134347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4C97E224-F126-AC40-BAB7-A301819FE5FE}"/>
              </a:ext>
            </a:extLst>
          </p:cNvPr>
          <p:cNvSpPr/>
          <p:nvPr/>
        </p:nvSpPr>
        <p:spPr>
          <a:xfrm>
            <a:off x="9909002" y="125203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 name="Oval 17">
            <a:extLst>
              <a:ext uri="{FF2B5EF4-FFF2-40B4-BE49-F238E27FC236}">
                <a16:creationId xmlns:a16="http://schemas.microsoft.com/office/drawing/2014/main" id="{D6FB3085-FCD0-470E-E033-AA3025886FCB}"/>
              </a:ext>
            </a:extLst>
          </p:cNvPr>
          <p:cNvSpPr/>
          <p:nvPr/>
        </p:nvSpPr>
        <p:spPr>
          <a:xfrm>
            <a:off x="10061402" y="183115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F5D72196-E130-75D5-A9DA-151F6D2C9C7E}"/>
              </a:ext>
            </a:extLst>
          </p:cNvPr>
          <p:cNvSpPr/>
          <p:nvPr/>
        </p:nvSpPr>
        <p:spPr>
          <a:xfrm>
            <a:off x="9390842" y="198355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2B0F999B-BBE7-1BA9-4BB2-15EB9CDBD0C4}"/>
              </a:ext>
            </a:extLst>
          </p:cNvPr>
          <p:cNvSpPr/>
          <p:nvPr/>
        </p:nvSpPr>
        <p:spPr>
          <a:xfrm>
            <a:off x="9268922" y="135871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8F35AC21-79A0-8F0D-1859-B4601B49E5F6}"/>
              </a:ext>
            </a:extLst>
          </p:cNvPr>
          <p:cNvSpPr/>
          <p:nvPr/>
        </p:nvSpPr>
        <p:spPr>
          <a:xfrm>
            <a:off x="8857442" y="198355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 name="Oval 21">
            <a:extLst>
              <a:ext uri="{FF2B5EF4-FFF2-40B4-BE49-F238E27FC236}">
                <a16:creationId xmlns:a16="http://schemas.microsoft.com/office/drawing/2014/main" id="{CEB0D064-EF95-8D97-D93D-0078F13D1B11}"/>
              </a:ext>
            </a:extLst>
          </p:cNvPr>
          <p:cNvSpPr/>
          <p:nvPr/>
        </p:nvSpPr>
        <p:spPr>
          <a:xfrm>
            <a:off x="9726122" y="2577915"/>
            <a:ext cx="222325" cy="24009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23" name="Straight Connector 22">
            <a:extLst>
              <a:ext uri="{FF2B5EF4-FFF2-40B4-BE49-F238E27FC236}">
                <a16:creationId xmlns:a16="http://schemas.microsoft.com/office/drawing/2014/main" id="{128896C6-B309-A6E6-5F94-30A41F5A132D}"/>
              </a:ext>
            </a:extLst>
          </p:cNvPr>
          <p:cNvCxnSpPr>
            <a:cxnSpLocks/>
            <a:endCxn id="13" idx="7"/>
          </p:cNvCxnSpPr>
          <p:nvPr/>
        </p:nvCxnSpPr>
        <p:spPr>
          <a:xfrm flipH="1">
            <a:off x="10601688" y="1959888"/>
            <a:ext cx="71393" cy="226468"/>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8973E6-2C47-8D5D-344A-4D1A02887C3F}"/>
              </a:ext>
            </a:extLst>
          </p:cNvPr>
          <p:cNvCxnSpPr>
            <a:cxnSpLocks/>
            <a:stCxn id="18" idx="5"/>
            <a:endCxn id="13" idx="1"/>
          </p:cNvCxnSpPr>
          <p:nvPr/>
        </p:nvCxnSpPr>
        <p:spPr>
          <a:xfrm>
            <a:off x="10251168" y="2036088"/>
            <a:ext cx="193313" cy="150268"/>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BDE036-73C1-C481-0E76-73AE96BE58F8}"/>
              </a:ext>
            </a:extLst>
          </p:cNvPr>
          <p:cNvCxnSpPr>
            <a:cxnSpLocks/>
          </p:cNvCxnSpPr>
          <p:nvPr/>
        </p:nvCxnSpPr>
        <p:spPr>
          <a:xfrm flipV="1">
            <a:off x="10220688" y="1565989"/>
            <a:ext cx="186439" cy="256739"/>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0D8BE5-C613-8E33-7209-7586B22998EA}"/>
              </a:ext>
            </a:extLst>
          </p:cNvPr>
          <p:cNvCxnSpPr>
            <a:cxnSpLocks/>
            <a:stCxn id="14" idx="1"/>
            <a:endCxn id="16" idx="5"/>
          </p:cNvCxnSpPr>
          <p:nvPr/>
        </p:nvCxnSpPr>
        <p:spPr>
          <a:xfrm flipH="1" flipV="1">
            <a:off x="10586448" y="1548408"/>
            <a:ext cx="101873" cy="241708"/>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0380312-5983-865A-6164-D71C581C136E}"/>
              </a:ext>
            </a:extLst>
          </p:cNvPr>
          <p:cNvCxnSpPr>
            <a:cxnSpLocks/>
            <a:endCxn id="17" idx="4"/>
          </p:cNvCxnSpPr>
          <p:nvPr/>
        </p:nvCxnSpPr>
        <p:spPr>
          <a:xfrm flipH="1" flipV="1">
            <a:off x="10020165" y="1492129"/>
            <a:ext cx="78603" cy="361079"/>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A8C202-15F7-C52F-6390-8E50D9E9DD54}"/>
              </a:ext>
            </a:extLst>
          </p:cNvPr>
          <p:cNvCxnSpPr>
            <a:cxnSpLocks/>
            <a:stCxn id="17" idx="2"/>
            <a:endCxn id="20" idx="6"/>
          </p:cNvCxnSpPr>
          <p:nvPr/>
        </p:nvCxnSpPr>
        <p:spPr>
          <a:xfrm flipH="1">
            <a:off x="9491247" y="1372082"/>
            <a:ext cx="417755" cy="106680"/>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8FB020-8CEB-A66E-B64E-9B309A0229DB}"/>
              </a:ext>
            </a:extLst>
          </p:cNvPr>
          <p:cNvCxnSpPr>
            <a:cxnSpLocks/>
          </p:cNvCxnSpPr>
          <p:nvPr/>
        </p:nvCxnSpPr>
        <p:spPr>
          <a:xfrm flipH="1" flipV="1">
            <a:off x="9384567" y="1600682"/>
            <a:ext cx="128401" cy="418034"/>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5AFFAF-058B-BE8D-28B9-F774AC478138}"/>
              </a:ext>
            </a:extLst>
          </p:cNvPr>
          <p:cNvCxnSpPr>
            <a:cxnSpLocks/>
            <a:stCxn id="22" idx="1"/>
          </p:cNvCxnSpPr>
          <p:nvPr/>
        </p:nvCxnSpPr>
        <p:spPr>
          <a:xfrm flipH="1" flipV="1">
            <a:off x="9555241" y="2195042"/>
            <a:ext cx="203440" cy="418034"/>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039DBB-7FE6-ABA6-823E-909E2BCAB079}"/>
              </a:ext>
            </a:extLst>
          </p:cNvPr>
          <p:cNvCxnSpPr>
            <a:cxnSpLocks/>
            <a:stCxn id="22" idx="1"/>
            <a:endCxn id="21" idx="5"/>
          </p:cNvCxnSpPr>
          <p:nvPr/>
        </p:nvCxnSpPr>
        <p:spPr>
          <a:xfrm flipH="1" flipV="1">
            <a:off x="9047208" y="2188488"/>
            <a:ext cx="711473" cy="424588"/>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44B1CB9-A102-4E27-68C1-4F298F2CC766}"/>
              </a:ext>
            </a:extLst>
          </p:cNvPr>
          <p:cNvCxnSpPr>
            <a:cxnSpLocks/>
            <a:stCxn id="13" idx="3"/>
          </p:cNvCxnSpPr>
          <p:nvPr/>
        </p:nvCxnSpPr>
        <p:spPr>
          <a:xfrm flipH="1">
            <a:off x="9915888" y="2356128"/>
            <a:ext cx="528593" cy="318716"/>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0153C5-F8C7-1696-9F56-17A02F6A444F}"/>
              </a:ext>
            </a:extLst>
          </p:cNvPr>
          <p:cNvCxnSpPr>
            <a:cxnSpLocks/>
            <a:stCxn id="18" idx="3"/>
          </p:cNvCxnSpPr>
          <p:nvPr/>
        </p:nvCxnSpPr>
        <p:spPr>
          <a:xfrm flipH="1">
            <a:off x="9854992" y="2036088"/>
            <a:ext cx="238969" cy="562905"/>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9879A58-F464-56B0-321C-B03A5625A46F}"/>
              </a:ext>
            </a:extLst>
          </p:cNvPr>
          <p:cNvCxnSpPr>
            <a:cxnSpLocks/>
            <a:stCxn id="18" idx="2"/>
            <a:endCxn id="19" idx="7"/>
          </p:cNvCxnSpPr>
          <p:nvPr/>
        </p:nvCxnSpPr>
        <p:spPr>
          <a:xfrm flipH="1">
            <a:off x="9580608" y="1951202"/>
            <a:ext cx="480794" cy="67514"/>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2F44D9F-E5EC-C3F8-BF57-CEBAAA7580FA}"/>
              </a:ext>
            </a:extLst>
          </p:cNvPr>
          <p:cNvCxnSpPr>
            <a:cxnSpLocks/>
            <a:stCxn id="15" idx="3"/>
          </p:cNvCxnSpPr>
          <p:nvPr/>
        </p:nvCxnSpPr>
        <p:spPr>
          <a:xfrm flipH="1">
            <a:off x="10601688" y="1396008"/>
            <a:ext cx="254273" cy="27634"/>
          </a:xfrm>
          <a:prstGeom prst="line">
            <a:avLst/>
          </a:prstGeom>
          <a:ln w="349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354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08E6D-8052-5844-85BB-1F6DA4867728}"/>
              </a:ext>
            </a:extLst>
          </p:cNvPr>
          <p:cNvSpPr>
            <a:spLocks noGrp="1"/>
          </p:cNvSpPr>
          <p:nvPr>
            <p:ph type="title"/>
          </p:nvPr>
        </p:nvSpPr>
        <p:spPr>
          <a:xfrm>
            <a:off x="648929" y="629266"/>
            <a:ext cx="4944152" cy="1622321"/>
          </a:xfrm>
        </p:spPr>
        <p:txBody>
          <a:bodyPr>
            <a:normAutofit/>
          </a:bodyPr>
          <a:lstStyle/>
          <a:p>
            <a:r>
              <a:rPr lang="da-DK" sz="3600" dirty="0"/>
              <a:t>Stark &amp; </a:t>
            </a:r>
            <a:r>
              <a:rPr lang="da-DK" sz="3600" dirty="0" err="1"/>
              <a:t>Vedres</a:t>
            </a:r>
            <a:r>
              <a:rPr lang="da-DK" sz="3600" dirty="0"/>
              <a:t> genbesøg</a:t>
            </a:r>
          </a:p>
        </p:txBody>
      </p:sp>
      <p:sp>
        <p:nvSpPr>
          <p:cNvPr id="13" name="Content Placeholder 12">
            <a:extLst>
              <a:ext uri="{FF2B5EF4-FFF2-40B4-BE49-F238E27FC236}">
                <a16:creationId xmlns:a16="http://schemas.microsoft.com/office/drawing/2014/main" id="{60596DD0-CEFC-4C96-8FDB-B9F3910C04EA}"/>
              </a:ext>
            </a:extLst>
          </p:cNvPr>
          <p:cNvSpPr>
            <a:spLocks noGrp="1"/>
          </p:cNvSpPr>
          <p:nvPr>
            <p:ph idx="1"/>
          </p:nvPr>
        </p:nvSpPr>
        <p:spPr>
          <a:xfrm>
            <a:off x="648930" y="2438400"/>
            <a:ext cx="4944151" cy="3785419"/>
          </a:xfrm>
        </p:spPr>
        <p:txBody>
          <a:bodyPr>
            <a:normAutofit fontScale="92500" lnSpcReduction="20000"/>
          </a:bodyPr>
          <a:lstStyle/>
          <a:p>
            <a:r>
              <a:rPr lang="en-US" sz="2400" dirty="0" err="1"/>
              <a:t>Innovationsudfordring</a:t>
            </a:r>
            <a:r>
              <a:rPr lang="en-US" sz="2400" dirty="0"/>
              <a:t>: </a:t>
            </a:r>
            <a:r>
              <a:rPr lang="en-US" sz="2400" dirty="0" err="1"/>
              <a:t>adgang</a:t>
            </a:r>
            <a:r>
              <a:rPr lang="en-US" sz="2400" dirty="0"/>
              <a:t> </a:t>
            </a:r>
            <a:r>
              <a:rPr lang="en-US" sz="2400" dirty="0" err="1"/>
              <a:t>til</a:t>
            </a:r>
            <a:r>
              <a:rPr lang="en-US" sz="2400" dirty="0"/>
              <a:t> </a:t>
            </a:r>
            <a:r>
              <a:rPr lang="en-US" sz="2400" dirty="0" err="1"/>
              <a:t>omverdenen</a:t>
            </a:r>
            <a:r>
              <a:rPr lang="en-US" sz="2400" dirty="0"/>
              <a:t> (</a:t>
            </a:r>
            <a:r>
              <a:rPr lang="en-US" sz="2400" dirty="0" err="1"/>
              <a:t>idéproblemet</a:t>
            </a:r>
            <a:r>
              <a:rPr lang="en-US" sz="2400" dirty="0"/>
              <a:t>) </a:t>
            </a:r>
            <a:r>
              <a:rPr lang="en-US" sz="2400" dirty="0" err="1"/>
              <a:t>og</a:t>
            </a:r>
            <a:r>
              <a:rPr lang="en-US" sz="2400" dirty="0"/>
              <a:t> </a:t>
            </a:r>
            <a:r>
              <a:rPr lang="en-US" sz="2400" dirty="0" err="1"/>
              <a:t>praksisimplementering</a:t>
            </a:r>
            <a:r>
              <a:rPr lang="en-US" sz="2400" dirty="0"/>
              <a:t> (</a:t>
            </a:r>
            <a:r>
              <a:rPr lang="en-US" sz="2400" dirty="0" err="1"/>
              <a:t>handlingsproblemet</a:t>
            </a:r>
            <a:r>
              <a:rPr lang="en-US" sz="2400" dirty="0"/>
              <a:t>)</a:t>
            </a:r>
          </a:p>
          <a:p>
            <a:r>
              <a:rPr lang="en-US" sz="2400" dirty="0" err="1"/>
              <a:t>Burts</a:t>
            </a:r>
            <a:r>
              <a:rPr lang="en-US" sz="2400" dirty="0"/>
              <a:t> </a:t>
            </a:r>
            <a:r>
              <a:rPr lang="en-US" sz="2400" dirty="0" err="1"/>
              <a:t>løsning</a:t>
            </a:r>
            <a:r>
              <a:rPr lang="en-US" sz="2400" dirty="0"/>
              <a:t>: </a:t>
            </a:r>
            <a:r>
              <a:rPr lang="en-US" sz="2400" dirty="0" err="1"/>
              <a:t>Brobygning</a:t>
            </a:r>
            <a:r>
              <a:rPr lang="en-US" sz="2400" dirty="0"/>
              <a:t> + </a:t>
            </a:r>
            <a:r>
              <a:rPr lang="en-US" sz="2400" dirty="0" err="1"/>
              <a:t>lukning</a:t>
            </a:r>
            <a:r>
              <a:rPr lang="en-US" sz="2400" dirty="0"/>
              <a:t>, </a:t>
            </a:r>
            <a:r>
              <a:rPr lang="en-US" sz="2400" dirty="0" err="1"/>
              <a:t>dvs</a:t>
            </a:r>
            <a:r>
              <a:rPr lang="en-US" sz="2400" dirty="0"/>
              <a:t>. </a:t>
            </a:r>
            <a:r>
              <a:rPr lang="en-US" sz="2400" dirty="0" err="1"/>
              <a:t>Ideer</a:t>
            </a:r>
            <a:r>
              <a:rPr lang="en-US" sz="2400" dirty="0"/>
              <a:t> </a:t>
            </a:r>
            <a:r>
              <a:rPr lang="en-US" sz="2400" dirty="0" err="1"/>
              <a:t>kommer</a:t>
            </a:r>
            <a:r>
              <a:rPr lang="en-US" sz="2400" dirty="0"/>
              <a:t> </a:t>
            </a:r>
            <a:r>
              <a:rPr lang="en-US" sz="2400" dirty="0" err="1"/>
              <a:t>udefra</a:t>
            </a:r>
            <a:r>
              <a:rPr lang="en-US" sz="2400" dirty="0"/>
              <a:t> </a:t>
            </a:r>
            <a:r>
              <a:rPr lang="en-US" sz="2400" dirty="0" err="1"/>
              <a:t>og</a:t>
            </a:r>
            <a:r>
              <a:rPr lang="en-US" sz="2400" dirty="0"/>
              <a:t> </a:t>
            </a:r>
            <a:r>
              <a:rPr lang="en-US" sz="2400" dirty="0" err="1"/>
              <a:t>bliver</a:t>
            </a:r>
            <a:r>
              <a:rPr lang="en-US" sz="2400" dirty="0"/>
              <a:t> </a:t>
            </a:r>
            <a:r>
              <a:rPr lang="en-US" sz="2400" dirty="0" err="1"/>
              <a:t>plantet</a:t>
            </a:r>
            <a:r>
              <a:rPr lang="en-US" sz="2400" dirty="0"/>
              <a:t> </a:t>
            </a:r>
            <a:r>
              <a:rPr lang="en-US" sz="2400" dirty="0" err="1"/>
              <a:t>i</a:t>
            </a:r>
            <a:r>
              <a:rPr lang="en-US" sz="2400" dirty="0"/>
              <a:t> den </a:t>
            </a:r>
            <a:r>
              <a:rPr lang="en-US" sz="2400" dirty="0" err="1"/>
              <a:t>sammenhængende</a:t>
            </a:r>
            <a:r>
              <a:rPr lang="en-US" sz="2400" dirty="0"/>
              <a:t> </a:t>
            </a:r>
            <a:r>
              <a:rPr lang="en-US" sz="2400" dirty="0" err="1"/>
              <a:t>gruppes</a:t>
            </a:r>
            <a:r>
              <a:rPr lang="en-US" sz="2400" dirty="0"/>
              <a:t> </a:t>
            </a:r>
            <a:r>
              <a:rPr lang="en-US" sz="2400" dirty="0" err="1"/>
              <a:t>trygge</a:t>
            </a:r>
            <a:r>
              <a:rPr lang="en-US" sz="2400" dirty="0"/>
              <a:t> </a:t>
            </a:r>
            <a:r>
              <a:rPr lang="en-US" sz="2400" dirty="0" err="1"/>
              <a:t>jord</a:t>
            </a:r>
            <a:endParaRPr lang="en-US" sz="2400" dirty="0"/>
          </a:p>
          <a:p>
            <a:r>
              <a:rPr lang="en-US" sz="2400" dirty="0"/>
              <a:t>Stark &amp; </a:t>
            </a:r>
            <a:r>
              <a:rPr lang="en-US" sz="2400" dirty="0" err="1"/>
              <a:t>Vedres</a:t>
            </a:r>
            <a:r>
              <a:rPr lang="en-US" sz="2400" dirty="0"/>
              <a:t>: </a:t>
            </a:r>
            <a:r>
              <a:rPr lang="en-US" sz="2400" dirty="0" err="1"/>
              <a:t>Sammenknyttede</a:t>
            </a:r>
            <a:r>
              <a:rPr lang="en-US" sz="2400" dirty="0"/>
              <a:t> </a:t>
            </a:r>
            <a:r>
              <a:rPr lang="en-US" sz="2400" dirty="0" err="1"/>
              <a:t>kliker</a:t>
            </a:r>
            <a:r>
              <a:rPr lang="en-US" sz="2400" dirty="0"/>
              <a:t>. </a:t>
            </a:r>
            <a:r>
              <a:rPr lang="en-US" sz="2400" dirty="0" err="1"/>
              <a:t>Entreprenørskab</a:t>
            </a:r>
            <a:r>
              <a:rPr lang="en-US" sz="2400" dirty="0"/>
              <a:t> handler </a:t>
            </a:r>
            <a:r>
              <a:rPr lang="en-US" sz="2400" dirty="0" err="1"/>
              <a:t>ikke</a:t>
            </a:r>
            <a:r>
              <a:rPr lang="en-US" sz="2400" dirty="0"/>
              <a:t> </a:t>
            </a:r>
            <a:r>
              <a:rPr lang="en-US" sz="2400" dirty="0" err="1"/>
              <a:t>kun</a:t>
            </a:r>
            <a:r>
              <a:rPr lang="en-US" sz="2400" dirty="0"/>
              <a:t> om </a:t>
            </a:r>
            <a:r>
              <a:rPr lang="en-US" sz="2400" dirty="0" err="1"/>
              <a:t>adgang</a:t>
            </a:r>
            <a:r>
              <a:rPr lang="en-US" sz="2400" dirty="0"/>
              <a:t> </a:t>
            </a:r>
            <a:r>
              <a:rPr lang="en-US" sz="2400" dirty="0" err="1"/>
              <a:t>til</a:t>
            </a:r>
            <a:r>
              <a:rPr lang="en-US" sz="2400" dirty="0"/>
              <a:t> nye </a:t>
            </a:r>
            <a:r>
              <a:rPr lang="en-US" sz="2400" dirty="0" err="1"/>
              <a:t>ideer</a:t>
            </a:r>
            <a:r>
              <a:rPr lang="en-US" sz="2400" dirty="0"/>
              <a:t> </a:t>
            </a:r>
            <a:r>
              <a:rPr lang="en-US" sz="2400" dirty="0" err="1"/>
              <a:t>udefra</a:t>
            </a:r>
            <a:r>
              <a:rPr lang="en-US" sz="2400" dirty="0"/>
              <a:t> men om at </a:t>
            </a:r>
            <a:r>
              <a:rPr lang="en-US" sz="2400" b="1" dirty="0" err="1"/>
              <a:t>skabe</a:t>
            </a:r>
            <a:r>
              <a:rPr lang="en-US" sz="2400" dirty="0"/>
              <a:t> </a:t>
            </a:r>
            <a:r>
              <a:rPr lang="en-US" sz="2400" dirty="0" err="1"/>
              <a:t>ny</a:t>
            </a:r>
            <a:r>
              <a:rPr lang="en-US" sz="2400" dirty="0"/>
              <a:t> </a:t>
            </a:r>
            <a:r>
              <a:rPr lang="en-US" sz="2400" dirty="0" err="1"/>
              <a:t>viden</a:t>
            </a:r>
            <a:r>
              <a:rPr lang="en-US" sz="2400" dirty="0"/>
              <a:t> </a:t>
            </a:r>
            <a:r>
              <a:rPr lang="en-US" sz="2400" dirty="0" err="1"/>
              <a:t>og</a:t>
            </a:r>
            <a:r>
              <a:rPr lang="en-US" sz="2400" dirty="0"/>
              <a:t> det </a:t>
            </a:r>
            <a:r>
              <a:rPr lang="en-US" sz="2400" dirty="0" err="1"/>
              <a:t>kræver</a:t>
            </a:r>
            <a:r>
              <a:rPr lang="en-US" sz="2400" dirty="0"/>
              <a:t> </a:t>
            </a:r>
            <a:r>
              <a:rPr lang="en-US" sz="2400" i="1" dirty="0" err="1"/>
              <a:t>velkendt</a:t>
            </a:r>
            <a:r>
              <a:rPr lang="en-US" sz="2400" i="1" dirty="0"/>
              <a:t> </a:t>
            </a:r>
            <a:r>
              <a:rPr lang="en-US" sz="2400" i="1" dirty="0" err="1"/>
              <a:t>adgang</a:t>
            </a:r>
            <a:r>
              <a:rPr lang="en-US" sz="2400" i="1" dirty="0"/>
              <a:t> </a:t>
            </a:r>
            <a:r>
              <a:rPr lang="en-US" sz="2400" i="1" dirty="0" err="1"/>
              <a:t>til</a:t>
            </a:r>
            <a:r>
              <a:rPr lang="en-US" sz="2400" i="1" dirty="0"/>
              <a:t> </a:t>
            </a:r>
            <a:r>
              <a:rPr lang="en-US" sz="2400" i="1" dirty="0" err="1"/>
              <a:t>forskelligartede</a:t>
            </a:r>
            <a:r>
              <a:rPr lang="en-US" sz="2400" i="1" dirty="0"/>
              <a:t> </a:t>
            </a:r>
            <a:r>
              <a:rPr lang="en-US" sz="2400" i="1" dirty="0" err="1"/>
              <a:t>resurser</a:t>
            </a:r>
            <a:endParaRPr lang="en-US" sz="2400" dirty="0"/>
          </a:p>
        </p:txBody>
      </p:sp>
      <p:sp>
        <p:nvSpPr>
          <p:cNvPr id="16" name="Rectangle 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10;&#10;Description automatically generated">
            <a:extLst>
              <a:ext uri="{FF2B5EF4-FFF2-40B4-BE49-F238E27FC236}">
                <a16:creationId xmlns:a16="http://schemas.microsoft.com/office/drawing/2014/main" id="{45A67144-012C-D646-A29F-D4FF7481D461}"/>
              </a:ext>
            </a:extLst>
          </p:cNvPr>
          <p:cNvPicPr>
            <a:picLocks noChangeAspect="1"/>
          </p:cNvPicPr>
          <p:nvPr/>
        </p:nvPicPr>
        <p:blipFill>
          <a:blip r:embed="rId2"/>
          <a:stretch>
            <a:fillRect/>
          </a:stretch>
        </p:blipFill>
        <p:spPr>
          <a:xfrm>
            <a:off x="7508281" y="833418"/>
            <a:ext cx="3268386" cy="5187917"/>
          </a:xfrm>
          <a:prstGeom prst="rect">
            <a:avLst/>
          </a:prstGeom>
          <a:effectLst/>
        </p:spPr>
      </p:pic>
    </p:spTree>
    <p:extLst>
      <p:ext uri="{BB962C8B-B14F-4D97-AF65-F5344CB8AC3E}">
        <p14:creationId xmlns:p14="http://schemas.microsoft.com/office/powerpoint/2010/main" val="1539030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EB8D-5DE1-4A49-9EA8-55F52C515DE5}"/>
              </a:ext>
            </a:extLst>
          </p:cNvPr>
          <p:cNvSpPr>
            <a:spLocks noGrp="1"/>
          </p:cNvSpPr>
          <p:nvPr>
            <p:ph type="title"/>
          </p:nvPr>
        </p:nvSpPr>
        <p:spPr/>
        <p:txBody>
          <a:bodyPr>
            <a:normAutofit/>
          </a:bodyPr>
          <a:lstStyle/>
          <a:p>
            <a:r>
              <a:rPr lang="en-US" sz="3600" dirty="0" err="1"/>
              <a:t>Kompleks</a:t>
            </a:r>
            <a:r>
              <a:rPr lang="en-US" sz="3600" dirty="0"/>
              <a:t> diffusion </a:t>
            </a:r>
            <a:r>
              <a:rPr lang="en-US" sz="3600" dirty="0" err="1"/>
              <a:t>kræver</a:t>
            </a:r>
            <a:r>
              <a:rPr lang="en-US" sz="3600" dirty="0"/>
              <a:t> </a:t>
            </a:r>
            <a:r>
              <a:rPr lang="en-US" sz="3600" dirty="0" err="1"/>
              <a:t>lukkede</a:t>
            </a:r>
            <a:r>
              <a:rPr lang="en-US" sz="3600" dirty="0"/>
              <a:t> </a:t>
            </a:r>
            <a:r>
              <a:rPr lang="en-US" sz="3600" dirty="0" err="1"/>
              <a:t>klynger</a:t>
            </a:r>
            <a:r>
              <a:rPr lang="en-US" sz="3600" dirty="0"/>
              <a:t> </a:t>
            </a:r>
            <a:r>
              <a:rPr lang="en-US" sz="3600" dirty="0" err="1"/>
              <a:t>forbundede</a:t>
            </a:r>
            <a:r>
              <a:rPr lang="en-US" sz="3600" dirty="0"/>
              <a:t> </a:t>
            </a:r>
            <a:r>
              <a:rPr lang="en-US" sz="3600" dirty="0" err="1"/>
              <a:t>af</a:t>
            </a:r>
            <a:r>
              <a:rPr lang="en-US" sz="3600" dirty="0"/>
              <a:t> “</a:t>
            </a:r>
            <a:r>
              <a:rPr lang="en-US" sz="3600" dirty="0" err="1"/>
              <a:t>tykke</a:t>
            </a:r>
            <a:r>
              <a:rPr lang="en-US" sz="3600" dirty="0"/>
              <a:t> </a:t>
            </a:r>
            <a:r>
              <a:rPr lang="en-US" sz="3600" dirty="0" err="1"/>
              <a:t>broer</a:t>
            </a:r>
            <a:r>
              <a:rPr lang="en-US" sz="3600" dirty="0"/>
              <a:t>”</a:t>
            </a:r>
          </a:p>
        </p:txBody>
      </p:sp>
      <p:pic>
        <p:nvPicPr>
          <p:cNvPr id="5" name="Content Placeholder 4" descr="A picture containing text, cat&#10;&#10;Description automatically generated">
            <a:extLst>
              <a:ext uri="{FF2B5EF4-FFF2-40B4-BE49-F238E27FC236}">
                <a16:creationId xmlns:a16="http://schemas.microsoft.com/office/drawing/2014/main" id="{588E931F-635E-DC68-B866-92151407C4E7}"/>
              </a:ext>
            </a:extLst>
          </p:cNvPr>
          <p:cNvPicPr>
            <a:picLocks noChangeAspect="1"/>
          </p:cNvPicPr>
          <p:nvPr/>
        </p:nvPicPr>
        <p:blipFill rotWithShape="1">
          <a:blip r:embed="rId2"/>
          <a:srcRect t="10818" r="16326" b="11138"/>
          <a:stretch/>
        </p:blipFill>
        <p:spPr>
          <a:xfrm rot="5400000">
            <a:off x="1288257" y="1852994"/>
            <a:ext cx="3066930" cy="469192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9B6FA0B2-38B8-8DF4-E67E-8FB39BA9D6E9}"/>
              </a:ext>
            </a:extLst>
          </p:cNvPr>
          <p:cNvPicPr>
            <a:picLocks noChangeAspect="1"/>
          </p:cNvPicPr>
          <p:nvPr/>
        </p:nvPicPr>
        <p:blipFill rotWithShape="1">
          <a:blip r:embed="rId3"/>
          <a:srcRect l="2207" t="4563" r="1" b="2632"/>
          <a:stretch/>
        </p:blipFill>
        <p:spPr>
          <a:xfrm rot="5400000">
            <a:off x="7309533" y="-554256"/>
            <a:ext cx="2613328" cy="6200081"/>
          </a:xfrm>
          <a:prstGeom prst="rect">
            <a:avLst/>
          </a:prstGeom>
        </p:spPr>
      </p:pic>
      <p:pic>
        <p:nvPicPr>
          <p:cNvPr id="7" name="Content Placeholder 6" descr="Diagram&#10;&#10;Description automatically generated">
            <a:extLst>
              <a:ext uri="{FF2B5EF4-FFF2-40B4-BE49-F238E27FC236}">
                <a16:creationId xmlns:a16="http://schemas.microsoft.com/office/drawing/2014/main" id="{2F8942D2-4175-ED86-36C9-27A7D840F4DA}"/>
              </a:ext>
            </a:extLst>
          </p:cNvPr>
          <p:cNvPicPr>
            <a:picLocks noChangeAspect="1"/>
          </p:cNvPicPr>
          <p:nvPr/>
        </p:nvPicPr>
        <p:blipFill rotWithShape="1">
          <a:blip r:embed="rId4"/>
          <a:srcRect l="3478" t="3741" b="1438"/>
          <a:stretch/>
        </p:blipFill>
        <p:spPr>
          <a:xfrm rot="5400000">
            <a:off x="7016176" y="3077221"/>
            <a:ext cx="2475165" cy="4265801"/>
          </a:xfrm>
          <a:prstGeom prst="rect">
            <a:avLst/>
          </a:prstGeom>
        </p:spPr>
      </p:pic>
      <p:sp>
        <p:nvSpPr>
          <p:cNvPr id="8" name="TextBox 7">
            <a:extLst>
              <a:ext uri="{FF2B5EF4-FFF2-40B4-BE49-F238E27FC236}">
                <a16:creationId xmlns:a16="http://schemas.microsoft.com/office/drawing/2014/main" id="{808902C8-7D17-00FA-B2B1-D4058AB2B343}"/>
              </a:ext>
            </a:extLst>
          </p:cNvPr>
          <p:cNvSpPr txBox="1"/>
          <p:nvPr/>
        </p:nvSpPr>
        <p:spPr>
          <a:xfrm>
            <a:off x="959370" y="5786203"/>
            <a:ext cx="1658083" cy="369332"/>
          </a:xfrm>
          <a:prstGeom prst="rect">
            <a:avLst/>
          </a:prstGeom>
          <a:noFill/>
        </p:spPr>
        <p:txBody>
          <a:bodyPr wrap="none" rtlCol="0">
            <a:spAutoFit/>
          </a:bodyPr>
          <a:lstStyle/>
          <a:p>
            <a:r>
              <a:rPr lang="en-US" dirty="0"/>
              <a:t>Source: </a:t>
            </a:r>
            <a:r>
              <a:rPr lang="en-US" dirty="0" err="1"/>
              <a:t>Centola</a:t>
            </a:r>
            <a:endParaRPr lang="en-US" dirty="0"/>
          </a:p>
        </p:txBody>
      </p:sp>
      <p:sp>
        <p:nvSpPr>
          <p:cNvPr id="9" name="TextBox 8">
            <a:extLst>
              <a:ext uri="{FF2B5EF4-FFF2-40B4-BE49-F238E27FC236}">
                <a16:creationId xmlns:a16="http://schemas.microsoft.com/office/drawing/2014/main" id="{5669CD42-423A-82C2-E2F5-CAB13A87D585}"/>
              </a:ext>
            </a:extLst>
          </p:cNvPr>
          <p:cNvSpPr txBox="1"/>
          <p:nvPr/>
        </p:nvSpPr>
        <p:spPr>
          <a:xfrm>
            <a:off x="2617453" y="2545784"/>
            <a:ext cx="808042" cy="276999"/>
          </a:xfrm>
          <a:prstGeom prst="rect">
            <a:avLst/>
          </a:prstGeom>
          <a:solidFill>
            <a:schemeClr val="bg1"/>
          </a:solidFill>
        </p:spPr>
        <p:txBody>
          <a:bodyPr wrap="none" rtlCol="0">
            <a:spAutoFit/>
          </a:bodyPr>
          <a:lstStyle/>
          <a:p>
            <a:r>
              <a:rPr lang="en-US" sz="1200" dirty="0"/>
              <a:t>Clustering</a:t>
            </a:r>
          </a:p>
        </p:txBody>
      </p:sp>
      <p:sp>
        <p:nvSpPr>
          <p:cNvPr id="10" name="TextBox 9">
            <a:extLst>
              <a:ext uri="{FF2B5EF4-FFF2-40B4-BE49-F238E27FC236}">
                <a16:creationId xmlns:a16="http://schemas.microsoft.com/office/drawing/2014/main" id="{E040AF95-C308-057B-48CC-AD2F57A981F1}"/>
              </a:ext>
            </a:extLst>
          </p:cNvPr>
          <p:cNvSpPr txBox="1"/>
          <p:nvPr/>
        </p:nvSpPr>
        <p:spPr>
          <a:xfrm>
            <a:off x="7887334" y="6222057"/>
            <a:ext cx="1139933" cy="276999"/>
          </a:xfrm>
          <a:prstGeom prst="rect">
            <a:avLst/>
          </a:prstGeom>
          <a:solidFill>
            <a:schemeClr val="bg1"/>
          </a:solidFill>
        </p:spPr>
        <p:txBody>
          <a:bodyPr wrap="square" rtlCol="0">
            <a:spAutoFit/>
          </a:bodyPr>
          <a:lstStyle/>
          <a:p>
            <a:r>
              <a:rPr lang="en-US" sz="1200" dirty="0"/>
              <a:t>Clustering</a:t>
            </a:r>
          </a:p>
        </p:txBody>
      </p:sp>
      <p:sp>
        <p:nvSpPr>
          <p:cNvPr id="11" name="TextBox 10">
            <a:extLst>
              <a:ext uri="{FF2B5EF4-FFF2-40B4-BE49-F238E27FC236}">
                <a16:creationId xmlns:a16="http://schemas.microsoft.com/office/drawing/2014/main" id="{D0797245-1D4F-C91A-41B6-BA21F878424E}"/>
              </a:ext>
            </a:extLst>
          </p:cNvPr>
          <p:cNvSpPr txBox="1"/>
          <p:nvPr/>
        </p:nvSpPr>
        <p:spPr>
          <a:xfrm>
            <a:off x="5866351" y="3210128"/>
            <a:ext cx="756000" cy="180000"/>
          </a:xfrm>
          <a:prstGeom prst="rect">
            <a:avLst/>
          </a:prstGeom>
          <a:solidFill>
            <a:schemeClr val="bg1"/>
          </a:solidFill>
        </p:spPr>
        <p:txBody>
          <a:bodyPr wrap="square" lIns="18000" tIns="18000" rIns="18000" bIns="18000" rtlCol="0">
            <a:spAutoFit/>
          </a:bodyPr>
          <a:lstStyle/>
          <a:p>
            <a:r>
              <a:rPr lang="en-US" sz="1200" dirty="0"/>
              <a:t>Clustering</a:t>
            </a:r>
          </a:p>
        </p:txBody>
      </p:sp>
      <p:sp>
        <p:nvSpPr>
          <p:cNvPr id="12" name="TextBox 11">
            <a:extLst>
              <a:ext uri="{FF2B5EF4-FFF2-40B4-BE49-F238E27FC236}">
                <a16:creationId xmlns:a16="http://schemas.microsoft.com/office/drawing/2014/main" id="{09B6A32B-F894-ED42-E822-88646C3858B1}"/>
              </a:ext>
            </a:extLst>
          </p:cNvPr>
          <p:cNvSpPr txBox="1"/>
          <p:nvPr/>
        </p:nvSpPr>
        <p:spPr>
          <a:xfrm>
            <a:off x="7983742" y="3206888"/>
            <a:ext cx="756000" cy="180000"/>
          </a:xfrm>
          <a:prstGeom prst="rect">
            <a:avLst/>
          </a:prstGeom>
          <a:solidFill>
            <a:schemeClr val="bg1"/>
          </a:solidFill>
        </p:spPr>
        <p:txBody>
          <a:bodyPr wrap="square" lIns="18000" tIns="18000" rIns="18000" bIns="18000" rtlCol="0">
            <a:spAutoFit/>
          </a:bodyPr>
          <a:lstStyle/>
          <a:p>
            <a:r>
              <a:rPr lang="en-US" sz="1200" dirty="0"/>
              <a:t>Clustering</a:t>
            </a:r>
          </a:p>
        </p:txBody>
      </p:sp>
      <p:sp>
        <p:nvSpPr>
          <p:cNvPr id="13" name="TextBox 12">
            <a:extLst>
              <a:ext uri="{FF2B5EF4-FFF2-40B4-BE49-F238E27FC236}">
                <a16:creationId xmlns:a16="http://schemas.microsoft.com/office/drawing/2014/main" id="{4F2528F4-7E06-D168-5817-EA26F8032CA6}"/>
              </a:ext>
            </a:extLst>
          </p:cNvPr>
          <p:cNvSpPr txBox="1"/>
          <p:nvPr/>
        </p:nvSpPr>
        <p:spPr>
          <a:xfrm>
            <a:off x="10081676" y="3203645"/>
            <a:ext cx="756000" cy="180000"/>
          </a:xfrm>
          <a:prstGeom prst="rect">
            <a:avLst/>
          </a:prstGeom>
          <a:solidFill>
            <a:schemeClr val="bg1"/>
          </a:solidFill>
        </p:spPr>
        <p:txBody>
          <a:bodyPr wrap="square" lIns="18000" tIns="18000" rIns="18000" bIns="18000" rtlCol="0">
            <a:spAutoFit/>
          </a:bodyPr>
          <a:lstStyle/>
          <a:p>
            <a:r>
              <a:rPr lang="en-US" sz="1200" dirty="0"/>
              <a:t>Clustering</a:t>
            </a:r>
          </a:p>
        </p:txBody>
      </p:sp>
    </p:spTree>
    <p:extLst>
      <p:ext uri="{BB962C8B-B14F-4D97-AF65-F5344CB8AC3E}">
        <p14:creationId xmlns:p14="http://schemas.microsoft.com/office/powerpoint/2010/main" val="5263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AB5C-4C7C-7140-B631-6472B1CBF16A}"/>
              </a:ext>
            </a:extLst>
          </p:cNvPr>
          <p:cNvSpPr>
            <a:spLocks noGrp="1"/>
          </p:cNvSpPr>
          <p:nvPr>
            <p:ph type="title"/>
          </p:nvPr>
        </p:nvSpPr>
        <p:spPr/>
        <p:txBody>
          <a:bodyPr/>
          <a:lstStyle/>
          <a:p>
            <a:r>
              <a:rPr lang="da-DK" dirty="0"/>
              <a:t>Hvem af de mobile bliver forfremmet? (analyse 3)</a:t>
            </a:r>
          </a:p>
        </p:txBody>
      </p:sp>
      <p:sp>
        <p:nvSpPr>
          <p:cNvPr id="3" name="Content Placeholder 2">
            <a:extLst>
              <a:ext uri="{FF2B5EF4-FFF2-40B4-BE49-F238E27FC236}">
                <a16:creationId xmlns:a16="http://schemas.microsoft.com/office/drawing/2014/main" id="{5AE7A880-1E5C-9240-AAEF-4920AE0B6861}"/>
              </a:ext>
            </a:extLst>
          </p:cNvPr>
          <p:cNvSpPr>
            <a:spLocks noGrp="1"/>
          </p:cNvSpPr>
          <p:nvPr>
            <p:ph idx="1"/>
          </p:nvPr>
        </p:nvSpPr>
        <p:spPr/>
        <p:txBody>
          <a:bodyPr/>
          <a:lstStyle/>
          <a:p>
            <a:endParaRPr lang="da-DK"/>
          </a:p>
        </p:txBody>
      </p:sp>
      <p:sp>
        <p:nvSpPr>
          <p:cNvPr id="4" name="Text Placeholder 3">
            <a:extLst>
              <a:ext uri="{FF2B5EF4-FFF2-40B4-BE49-F238E27FC236}">
                <a16:creationId xmlns:a16="http://schemas.microsoft.com/office/drawing/2014/main" id="{60DA3ECC-C667-E64D-937D-23A04F7D653F}"/>
              </a:ext>
            </a:extLst>
          </p:cNvPr>
          <p:cNvSpPr>
            <a:spLocks noGrp="1"/>
          </p:cNvSpPr>
          <p:nvPr>
            <p:ph type="body" sz="half" idx="2"/>
          </p:nvPr>
        </p:nvSpPr>
        <p:spPr/>
        <p:txBody>
          <a:bodyPr/>
          <a:lstStyle/>
          <a:p>
            <a:pPr marL="285750" indent="-285750">
              <a:buFont typeface="Arial" panose="020B0604020202020204" pitchFamily="34" charset="0"/>
              <a:buChar char="•"/>
            </a:pPr>
            <a:r>
              <a:rPr lang="da-DK" dirty="0"/>
              <a:t>Vi ser en betydelig både af kontakt til chefen på det arbejdssted man flytter fra og det arbejdssted man flytter til, dog en større effekt af kontakt til chefen på det arbejdssted man flytter fra</a:t>
            </a:r>
          </a:p>
          <a:p>
            <a:pPr marL="285750" indent="-285750">
              <a:buFont typeface="Arial" panose="020B0604020202020204" pitchFamily="34" charset="0"/>
              <a:buChar char="•"/>
            </a:pPr>
            <a:r>
              <a:rPr lang="da-DK" dirty="0"/>
              <a:t>Dette er overraskende ud fra teorier om social lukning, da man har ville antage at chefen ville foretrække at ansætte én, hun har direkte kontakt til. I stedet indikerer dette resultat, at chefen der ansætter, bliver påvirket af chefen, der sender en medarbejder, og at hun opererer som </a:t>
            </a:r>
            <a:r>
              <a:rPr lang="da-DK" dirty="0" err="1"/>
              <a:t>broker</a:t>
            </a:r>
            <a:r>
              <a:rPr lang="da-DK" dirty="0"/>
              <a:t>. </a:t>
            </a:r>
          </a:p>
        </p:txBody>
      </p:sp>
      <p:pic>
        <p:nvPicPr>
          <p:cNvPr id="6" name="Picture 5" descr="Chart, box and whisker chart&#10;&#10;Description automatically generated">
            <a:extLst>
              <a:ext uri="{FF2B5EF4-FFF2-40B4-BE49-F238E27FC236}">
                <a16:creationId xmlns:a16="http://schemas.microsoft.com/office/drawing/2014/main" id="{41B001FD-19AD-0841-83D8-FB05CDAC2F00}"/>
              </a:ext>
            </a:extLst>
          </p:cNvPr>
          <p:cNvPicPr>
            <a:picLocks noChangeAspect="1"/>
          </p:cNvPicPr>
          <p:nvPr/>
        </p:nvPicPr>
        <p:blipFill rotWithShape="1">
          <a:blip r:embed="rId2"/>
          <a:srcRect t="1983" b="3039"/>
          <a:stretch/>
        </p:blipFill>
        <p:spPr bwMode="auto">
          <a:xfrm>
            <a:off x="5576143" y="1973936"/>
            <a:ext cx="5531984" cy="3505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9024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A0BF-52D3-DB47-A136-F17CA3D6C3AA}"/>
              </a:ext>
            </a:extLst>
          </p:cNvPr>
          <p:cNvSpPr>
            <a:spLocks noGrp="1"/>
          </p:cNvSpPr>
          <p:nvPr>
            <p:ph type="title"/>
          </p:nvPr>
        </p:nvSpPr>
        <p:spPr/>
        <p:txBody>
          <a:bodyPr/>
          <a:lstStyle/>
          <a:p>
            <a:r>
              <a:rPr lang="da-DK" dirty="0"/>
              <a:t>Brobygningens fordele og ulemper </a:t>
            </a:r>
          </a:p>
        </p:txBody>
      </p:sp>
      <p:sp>
        <p:nvSpPr>
          <p:cNvPr id="3" name="Content Placeholder 2">
            <a:extLst>
              <a:ext uri="{FF2B5EF4-FFF2-40B4-BE49-F238E27FC236}">
                <a16:creationId xmlns:a16="http://schemas.microsoft.com/office/drawing/2014/main" id="{2D01A3D6-A361-8E4C-B104-10713EEB31C6}"/>
              </a:ext>
            </a:extLst>
          </p:cNvPr>
          <p:cNvSpPr>
            <a:spLocks noGrp="1"/>
          </p:cNvSpPr>
          <p:nvPr>
            <p:ph idx="1"/>
          </p:nvPr>
        </p:nvSpPr>
        <p:spPr/>
        <p:txBody>
          <a:bodyPr/>
          <a:lstStyle/>
          <a:p>
            <a:endParaRPr lang="da-DK" dirty="0"/>
          </a:p>
          <a:p>
            <a:r>
              <a:rPr lang="da-DK" dirty="0"/>
              <a:t>Lav en liste over fordele og ulemper ved brobygning på netværks-, gruppe– og aktørniveau. Prøv at find eksempler, hvor brobygningens fordele opvejer dens ulemper og omvendt for en virksomhed.</a:t>
            </a:r>
          </a:p>
          <a:p>
            <a:r>
              <a:rPr lang="da-DK" dirty="0"/>
              <a:t>Diskutér Burts teori om brobygning med </a:t>
            </a:r>
            <a:r>
              <a:rPr lang="da-DK" dirty="0" err="1"/>
              <a:t>Granovetter</a:t>
            </a:r>
            <a:r>
              <a:rPr lang="da-DK" dirty="0"/>
              <a:t> eller Stark &amp; </a:t>
            </a:r>
            <a:r>
              <a:rPr lang="da-DK" dirty="0" err="1"/>
              <a:t>Vedres</a:t>
            </a:r>
            <a:r>
              <a:rPr lang="da-DK" dirty="0"/>
              <a:t>’ teorier. Hvilken teori forklarer bedst brobygningens betydning i netværk?</a:t>
            </a:r>
          </a:p>
          <a:p>
            <a:endParaRPr lang="da-DK" dirty="0"/>
          </a:p>
        </p:txBody>
      </p:sp>
    </p:spTree>
    <p:extLst>
      <p:ext uri="{BB962C8B-B14F-4D97-AF65-F5344CB8AC3E}">
        <p14:creationId xmlns:p14="http://schemas.microsoft.com/office/powerpoint/2010/main" val="31117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887B-AA2C-BC4E-97A1-7842A28F2291}"/>
              </a:ext>
            </a:extLst>
          </p:cNvPr>
          <p:cNvSpPr>
            <a:spLocks noGrp="1"/>
          </p:cNvSpPr>
          <p:nvPr>
            <p:ph type="title"/>
          </p:nvPr>
        </p:nvSpPr>
        <p:spPr/>
        <p:txBody>
          <a:bodyPr/>
          <a:lstStyle/>
          <a:p>
            <a:r>
              <a:rPr lang="da-DK" dirty="0" err="1"/>
              <a:t>Benton</a:t>
            </a:r>
            <a:r>
              <a:rPr lang="da-DK" dirty="0"/>
              <a:t>-teksten</a:t>
            </a:r>
          </a:p>
        </p:txBody>
      </p:sp>
      <p:sp>
        <p:nvSpPr>
          <p:cNvPr id="3" name="Content Placeholder 2">
            <a:extLst>
              <a:ext uri="{FF2B5EF4-FFF2-40B4-BE49-F238E27FC236}">
                <a16:creationId xmlns:a16="http://schemas.microsoft.com/office/drawing/2014/main" id="{BFA40930-2CF1-014E-9A01-23F1CC111803}"/>
              </a:ext>
            </a:extLst>
          </p:cNvPr>
          <p:cNvSpPr>
            <a:spLocks noGrp="1"/>
          </p:cNvSpPr>
          <p:nvPr>
            <p:ph idx="1"/>
          </p:nvPr>
        </p:nvSpPr>
        <p:spPr/>
        <p:txBody>
          <a:bodyPr/>
          <a:lstStyle/>
          <a:p>
            <a:r>
              <a:rPr lang="da-DK" dirty="0"/>
              <a:t>Viser hvordan amerikanske virksomhedslederes indlejring i elitenetværk giver dem mulighed for at opretholde autonomi</a:t>
            </a:r>
          </a:p>
          <a:p>
            <a:r>
              <a:rPr lang="da-DK" dirty="0"/>
              <a:t>Det gør de gennem bestyrelsesstrukturer, der fungerer som det unikke forbindelsespunkt mellem virksomheden og dens omverden</a:t>
            </a:r>
          </a:p>
          <a:p>
            <a:r>
              <a:rPr lang="da-DK" dirty="0"/>
              <a:t>På den måde kan de bevare kontrollen med virksomhederne og dermed sætte deres strategiske kurs, selvom der sker en splittelse af de elitenetværk, som de traditionelt har brugt til at opnå autonomi</a:t>
            </a:r>
          </a:p>
        </p:txBody>
      </p:sp>
    </p:spTree>
    <p:extLst>
      <p:ext uri="{BB962C8B-B14F-4D97-AF65-F5344CB8AC3E}">
        <p14:creationId xmlns:p14="http://schemas.microsoft.com/office/powerpoint/2010/main" val="90750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1F1-ACE8-F648-9C15-8F3E1EEAA96B}"/>
              </a:ext>
            </a:extLst>
          </p:cNvPr>
          <p:cNvSpPr>
            <a:spLocks noGrp="1"/>
          </p:cNvSpPr>
          <p:nvPr>
            <p:ph type="title"/>
          </p:nvPr>
        </p:nvSpPr>
        <p:spPr/>
        <p:txBody>
          <a:bodyPr>
            <a:normAutofit/>
          </a:bodyPr>
          <a:lstStyle/>
          <a:p>
            <a:r>
              <a:rPr lang="da-DK" sz="3600" dirty="0"/>
              <a:t>Ejerskabskontrol –&gt; ledelseskontrol </a:t>
            </a:r>
          </a:p>
        </p:txBody>
      </p:sp>
      <p:sp>
        <p:nvSpPr>
          <p:cNvPr id="3" name="Content Placeholder 2">
            <a:extLst>
              <a:ext uri="{FF2B5EF4-FFF2-40B4-BE49-F238E27FC236}">
                <a16:creationId xmlns:a16="http://schemas.microsoft.com/office/drawing/2014/main" id="{568C5C4C-D551-DC43-8C61-682DB6AF7EB9}"/>
              </a:ext>
            </a:extLst>
          </p:cNvPr>
          <p:cNvSpPr>
            <a:spLocks noGrp="1"/>
          </p:cNvSpPr>
          <p:nvPr>
            <p:ph idx="1"/>
          </p:nvPr>
        </p:nvSpPr>
        <p:spPr>
          <a:xfrm>
            <a:off x="838200" y="1822890"/>
            <a:ext cx="7038859" cy="4669985"/>
          </a:xfrm>
        </p:spPr>
        <p:txBody>
          <a:bodyPr>
            <a:noAutofit/>
          </a:bodyPr>
          <a:lstStyle/>
          <a:p>
            <a:r>
              <a:rPr lang="da-DK" sz="2200" dirty="0"/>
              <a:t>Hvem kontrollerer virksomheders strategiske horisont? </a:t>
            </a:r>
          </a:p>
          <a:p>
            <a:r>
              <a:rPr lang="da-DK" sz="2200" dirty="0"/>
              <a:t>Spredt ejerskab i børsnoterede virksomheder efterlader magten over virksomhed hos topledelsen uden reel anknytning til ejere (</a:t>
            </a:r>
            <a:r>
              <a:rPr lang="da-DK" sz="2200" dirty="0" err="1"/>
              <a:t>Berle</a:t>
            </a:r>
            <a:r>
              <a:rPr lang="da-DK" sz="2200" dirty="0"/>
              <a:t> &amp; Means 1968)</a:t>
            </a:r>
          </a:p>
          <a:p>
            <a:r>
              <a:rPr lang="da-DK" sz="2200" dirty="0"/>
              <a:t>Bestyrelsesmonitorering som løsning på dette problem – skal sikre ledere ikke meler deres egen kage og varetagelse af den ”offentlige” interesse ang. virksomheden</a:t>
            </a:r>
          </a:p>
          <a:p>
            <a:r>
              <a:rPr lang="da-DK" sz="2200" dirty="0"/>
              <a:t>Ejernes udøver indflydelse via repræsentation i bestyrelsen, som ansætter og overvåger topledelsen – og ifølge </a:t>
            </a:r>
            <a:r>
              <a:rPr lang="da-DK" sz="2200" dirty="0" err="1"/>
              <a:t>agency</a:t>
            </a:r>
            <a:r>
              <a:rPr lang="da-DK" sz="2200" dirty="0"/>
              <a:t> teori sikrer at den arbejder i aktionærernes interesser</a:t>
            </a:r>
          </a:p>
        </p:txBody>
      </p:sp>
      <p:pic>
        <p:nvPicPr>
          <p:cNvPr id="1026" name="Picture 2" descr="Pensionsrundspørge 2022 – konklusion | AnsvarligFremtid">
            <a:extLst>
              <a:ext uri="{FF2B5EF4-FFF2-40B4-BE49-F238E27FC236}">
                <a16:creationId xmlns:a16="http://schemas.microsoft.com/office/drawing/2014/main" id="{3C97A60C-4954-768D-E8C2-6553E486A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1700" y="3429000"/>
            <a:ext cx="24003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ndefælleskab med fordele - bliv klogere på PFA KundeKapital">
            <a:extLst>
              <a:ext uri="{FF2B5EF4-FFF2-40B4-BE49-F238E27FC236}">
                <a16:creationId xmlns:a16="http://schemas.microsoft.com/office/drawing/2014/main" id="{EA9A6D18-C90D-7E16-D0F0-01CED271A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38893"/>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9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1F1-ACE8-F648-9C15-8F3E1EEAA96B}"/>
              </a:ext>
            </a:extLst>
          </p:cNvPr>
          <p:cNvSpPr>
            <a:spLocks noGrp="1"/>
          </p:cNvSpPr>
          <p:nvPr>
            <p:ph type="title"/>
          </p:nvPr>
        </p:nvSpPr>
        <p:spPr>
          <a:xfrm>
            <a:off x="950167" y="154780"/>
            <a:ext cx="10515600" cy="906463"/>
          </a:xfrm>
        </p:spPr>
        <p:txBody>
          <a:bodyPr>
            <a:normAutofit/>
          </a:bodyPr>
          <a:lstStyle/>
          <a:p>
            <a:r>
              <a:rPr lang="da-DK" sz="3600" dirty="0"/>
              <a:t>Ejerne slår igen</a:t>
            </a:r>
          </a:p>
        </p:txBody>
      </p:sp>
      <p:sp>
        <p:nvSpPr>
          <p:cNvPr id="3" name="Content Placeholder 2">
            <a:extLst>
              <a:ext uri="{FF2B5EF4-FFF2-40B4-BE49-F238E27FC236}">
                <a16:creationId xmlns:a16="http://schemas.microsoft.com/office/drawing/2014/main" id="{568C5C4C-D551-DC43-8C61-682DB6AF7EB9}"/>
              </a:ext>
            </a:extLst>
          </p:cNvPr>
          <p:cNvSpPr>
            <a:spLocks noGrp="1"/>
          </p:cNvSpPr>
          <p:nvPr>
            <p:ph idx="1"/>
          </p:nvPr>
        </p:nvSpPr>
        <p:spPr>
          <a:xfrm>
            <a:off x="838200" y="1271588"/>
            <a:ext cx="10515600" cy="4978400"/>
          </a:xfrm>
        </p:spPr>
        <p:txBody>
          <a:bodyPr>
            <a:normAutofit fontScale="70000" lnSpcReduction="20000"/>
          </a:bodyPr>
          <a:lstStyle/>
          <a:p>
            <a:r>
              <a:rPr lang="da-DK" dirty="0"/>
              <a:t>I løbet af 1970’erne begyndte investorer at organisere sig </a:t>
            </a:r>
            <a:r>
              <a:rPr lang="da-DK" b="1" dirty="0"/>
              <a:t>aktivistisk</a:t>
            </a:r>
          </a:p>
          <a:p>
            <a:r>
              <a:rPr lang="da-DK" dirty="0"/>
              <a:t>Baggrund:</a:t>
            </a:r>
          </a:p>
          <a:p>
            <a:pPr lvl="1"/>
            <a:r>
              <a:rPr lang="da-DK" dirty="0"/>
              <a:t>Øget koncentration af ejerskab hos institutionelle investorer (navnlig pensionsselskaber) </a:t>
            </a:r>
          </a:p>
          <a:p>
            <a:pPr lvl="1"/>
            <a:r>
              <a:rPr lang="en-GB" dirty="0"/>
              <a:t>16 </a:t>
            </a:r>
            <a:r>
              <a:rPr lang="en-GB" dirty="0" err="1"/>
              <a:t>procent</a:t>
            </a:r>
            <a:r>
              <a:rPr lang="en-GB" dirty="0"/>
              <a:t> </a:t>
            </a:r>
            <a:r>
              <a:rPr lang="en-GB" dirty="0" err="1"/>
              <a:t>af</a:t>
            </a:r>
            <a:r>
              <a:rPr lang="en-GB" dirty="0"/>
              <a:t> </a:t>
            </a:r>
            <a:r>
              <a:rPr lang="en-GB" dirty="0" err="1"/>
              <a:t>største</a:t>
            </a:r>
            <a:r>
              <a:rPr lang="en-GB" dirty="0"/>
              <a:t> </a:t>
            </a:r>
            <a:r>
              <a:rPr lang="en-GB" dirty="0" err="1"/>
              <a:t>virksomheder</a:t>
            </a:r>
            <a:r>
              <a:rPr lang="en-GB" dirty="0"/>
              <a:t> </a:t>
            </a:r>
            <a:r>
              <a:rPr lang="en-GB" dirty="0" err="1"/>
              <a:t>i</a:t>
            </a:r>
            <a:r>
              <a:rPr lang="en-GB" dirty="0"/>
              <a:t> USA </a:t>
            </a:r>
            <a:r>
              <a:rPr lang="en-GB" dirty="0" err="1"/>
              <a:t>ejet</a:t>
            </a:r>
            <a:r>
              <a:rPr lang="en-GB" dirty="0"/>
              <a:t> </a:t>
            </a:r>
            <a:r>
              <a:rPr lang="en-GB" dirty="0" err="1"/>
              <a:t>af</a:t>
            </a:r>
            <a:r>
              <a:rPr lang="en-GB" dirty="0"/>
              <a:t> </a:t>
            </a:r>
            <a:r>
              <a:rPr lang="en-GB" dirty="0" err="1"/>
              <a:t>institutionelle</a:t>
            </a:r>
            <a:r>
              <a:rPr lang="en-GB" dirty="0"/>
              <a:t> </a:t>
            </a:r>
            <a:r>
              <a:rPr lang="en-GB" dirty="0" err="1"/>
              <a:t>investorer</a:t>
            </a:r>
            <a:r>
              <a:rPr lang="en-GB" dirty="0"/>
              <a:t> </a:t>
            </a:r>
            <a:r>
              <a:rPr lang="en-GB" dirty="0" err="1"/>
              <a:t>i</a:t>
            </a:r>
            <a:r>
              <a:rPr lang="en-GB" dirty="0"/>
              <a:t> 1965 </a:t>
            </a:r>
            <a:r>
              <a:rPr lang="en-GB" dirty="0" err="1"/>
              <a:t>og</a:t>
            </a:r>
            <a:r>
              <a:rPr lang="en-GB" dirty="0"/>
              <a:t> 43 </a:t>
            </a:r>
            <a:r>
              <a:rPr lang="en-GB" dirty="0" err="1"/>
              <a:t>procent</a:t>
            </a:r>
            <a:r>
              <a:rPr lang="en-GB" dirty="0"/>
              <a:t> </a:t>
            </a:r>
            <a:r>
              <a:rPr lang="en-GB" dirty="0" err="1"/>
              <a:t>i</a:t>
            </a:r>
            <a:r>
              <a:rPr lang="en-GB" dirty="0"/>
              <a:t> 1986! (Useem, 1993)</a:t>
            </a:r>
            <a:endParaRPr lang="da-DK" dirty="0"/>
          </a:p>
          <a:p>
            <a:pPr lvl="1"/>
            <a:r>
              <a:rPr lang="da-DK" dirty="0"/>
              <a:t>Dette betød et øget behov for at øve indflydelse over virksomhedernes strategi</a:t>
            </a:r>
          </a:p>
          <a:p>
            <a:pPr lvl="1"/>
            <a:r>
              <a:rPr lang="da-DK" dirty="0"/>
              <a:t>Tidligere solgte investorer aktier, hvis de var utilfredse med ledelsen. Men dette førte til tab, især for store investorer. Samtidig var der ofte ikke mange alternativer.</a:t>
            </a:r>
          </a:p>
          <a:p>
            <a:pPr lvl="1"/>
            <a:r>
              <a:rPr lang="da-DK" dirty="0"/>
              <a:t>I tillæg: Ny regulering af pensionskasser fra 1974 betød, at man skulle godtgøre at investeringer var i klienternes interesse; derfor behov for at øge investorkontrol</a:t>
            </a:r>
          </a:p>
          <a:p>
            <a:r>
              <a:rPr lang="da-DK" dirty="0"/>
              <a:t>1980’ernes </a:t>
            </a:r>
            <a:r>
              <a:rPr lang="da-DK" b="1" dirty="0"/>
              <a:t>institutionalisering af investorinteresser</a:t>
            </a:r>
            <a:r>
              <a:rPr lang="da-DK" dirty="0"/>
              <a:t>: Dannelsen af investorforeninger fx </a:t>
            </a:r>
            <a:r>
              <a:rPr lang="da-DK" dirty="0" err="1"/>
              <a:t>Council</a:t>
            </a:r>
            <a:r>
              <a:rPr lang="da-DK" dirty="0"/>
              <a:t> of </a:t>
            </a:r>
            <a:r>
              <a:rPr lang="da-DK" dirty="0" err="1"/>
              <a:t>Institutional</a:t>
            </a:r>
            <a:r>
              <a:rPr lang="da-DK" dirty="0"/>
              <a:t> Investors, der arbejde for investor-rettigheder</a:t>
            </a:r>
          </a:p>
          <a:p>
            <a:r>
              <a:rPr lang="da-DK" dirty="0"/>
              <a:t>”</a:t>
            </a:r>
            <a:r>
              <a:rPr lang="da-DK" dirty="0" err="1"/>
              <a:t>intended</a:t>
            </a:r>
            <a:r>
              <a:rPr lang="da-DK" dirty="0"/>
              <a:t> to give investors a new </a:t>
            </a:r>
            <a:r>
              <a:rPr lang="da-DK" dirty="0" err="1"/>
              <a:t>voice</a:t>
            </a:r>
            <a:r>
              <a:rPr lang="da-DK" dirty="0"/>
              <a:t> in all fundamental decisions </a:t>
            </a:r>
            <a:r>
              <a:rPr lang="da-DK" dirty="0" err="1"/>
              <a:t>which</a:t>
            </a:r>
            <a:r>
              <a:rPr lang="da-DK" dirty="0"/>
              <a:t> </a:t>
            </a:r>
            <a:r>
              <a:rPr lang="da-DK" dirty="0" err="1"/>
              <a:t>could</a:t>
            </a:r>
            <a:r>
              <a:rPr lang="da-DK" dirty="0"/>
              <a:t> </a:t>
            </a:r>
            <a:r>
              <a:rPr lang="da-DK" dirty="0" err="1"/>
              <a:t>affect</a:t>
            </a:r>
            <a:r>
              <a:rPr lang="da-DK" dirty="0"/>
              <a:t> </a:t>
            </a:r>
            <a:r>
              <a:rPr lang="da-DK" dirty="0" err="1"/>
              <a:t>corporate</a:t>
            </a:r>
            <a:r>
              <a:rPr lang="da-DK" dirty="0"/>
              <a:t> performance and </a:t>
            </a:r>
            <a:r>
              <a:rPr lang="da-DK" dirty="0" err="1"/>
              <a:t>growth</a:t>
            </a:r>
            <a:r>
              <a:rPr lang="da-DK" dirty="0"/>
              <a:t>” (Davis and Thompson 1994)</a:t>
            </a:r>
          </a:p>
          <a:p>
            <a:r>
              <a:rPr lang="da-DK" sz="2800" dirty="0"/>
              <a:t>I 1980’erne opstod der også et ”marked for takeover” som var ejeres forsøg på at genvinde en del af kontrollen, men ledelseseliten gjorde modstand ved at udbrede nye virksomhedsvedtægter (fx kvalificerede stemmevægte), der skulle modvirke ”fjendtlige overtagelser” fra aktionærgrupper </a:t>
            </a:r>
            <a:endParaRPr lang="da-DK" dirty="0"/>
          </a:p>
          <a:p>
            <a:r>
              <a:rPr lang="da-DK" dirty="0"/>
              <a:t>Trinvis tog virksomhedsledelser </a:t>
            </a:r>
            <a:r>
              <a:rPr lang="da-DK" b="1" dirty="0"/>
              <a:t>aktieafkast</a:t>
            </a:r>
            <a:r>
              <a:rPr lang="da-DK" dirty="0"/>
              <a:t> til sig som det bærende performance-mål. Dette bredte sig også hurtigt til Europa! </a:t>
            </a:r>
          </a:p>
          <a:p>
            <a:pPr lvl="1"/>
            <a:endParaRPr lang="da-DK" dirty="0"/>
          </a:p>
          <a:p>
            <a:pPr lvl="1"/>
            <a:endParaRPr lang="da-DK" dirty="0"/>
          </a:p>
          <a:p>
            <a:pPr lvl="1"/>
            <a:endParaRPr lang="da-DK" dirty="0"/>
          </a:p>
        </p:txBody>
      </p:sp>
    </p:spTree>
    <p:extLst>
      <p:ext uri="{BB962C8B-B14F-4D97-AF65-F5344CB8AC3E}">
        <p14:creationId xmlns:p14="http://schemas.microsoft.com/office/powerpoint/2010/main" val="108930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1F1-ACE8-F648-9C15-8F3E1EEAA96B}"/>
              </a:ext>
            </a:extLst>
          </p:cNvPr>
          <p:cNvSpPr>
            <a:spLocks noGrp="1"/>
          </p:cNvSpPr>
          <p:nvPr>
            <p:ph type="title"/>
          </p:nvPr>
        </p:nvSpPr>
        <p:spPr>
          <a:xfrm>
            <a:off x="950167" y="154780"/>
            <a:ext cx="10515600" cy="906463"/>
          </a:xfrm>
        </p:spPr>
        <p:txBody>
          <a:bodyPr>
            <a:normAutofit/>
          </a:bodyPr>
          <a:lstStyle/>
          <a:p>
            <a:r>
              <a:rPr lang="da-DK" sz="3600" dirty="0"/>
              <a:t>Ledelseselitens slår tilbage!</a:t>
            </a:r>
          </a:p>
        </p:txBody>
      </p:sp>
      <p:sp>
        <p:nvSpPr>
          <p:cNvPr id="3" name="Content Placeholder 2">
            <a:extLst>
              <a:ext uri="{FF2B5EF4-FFF2-40B4-BE49-F238E27FC236}">
                <a16:creationId xmlns:a16="http://schemas.microsoft.com/office/drawing/2014/main" id="{568C5C4C-D551-DC43-8C61-682DB6AF7EB9}"/>
              </a:ext>
            </a:extLst>
          </p:cNvPr>
          <p:cNvSpPr>
            <a:spLocks noGrp="1"/>
          </p:cNvSpPr>
          <p:nvPr>
            <p:ph idx="1"/>
          </p:nvPr>
        </p:nvSpPr>
        <p:spPr>
          <a:xfrm>
            <a:off x="838200" y="1271588"/>
            <a:ext cx="10515600" cy="4978400"/>
          </a:xfrm>
        </p:spPr>
        <p:txBody>
          <a:bodyPr>
            <a:normAutofit lnSpcReduction="10000"/>
          </a:bodyPr>
          <a:lstStyle/>
          <a:p>
            <a:r>
              <a:rPr lang="da-DK" dirty="0"/>
              <a:t>Men for at modvirke ejerindflydelse generelt og ”fjendtlig overtagelse” specifikt gjorde man en række tiltage for at konsolidere ledelsesmagten, hvor inderkredsnetværket spillede en betydelig rolle (Davis 1991): </a:t>
            </a:r>
          </a:p>
          <a:p>
            <a:pPr lvl="1"/>
            <a:r>
              <a:rPr lang="da-DK" sz="2800" dirty="0"/>
              <a:t>netværket tillod deling af informationer og praksisser ift. at modvirke ”fjendtlige overtagelser” (fx ændre stemmevægt i vedtægter) og indføre øget magt til topledelsen (fx gyldne håndtryk)</a:t>
            </a:r>
          </a:p>
          <a:p>
            <a:pPr lvl="1"/>
            <a:r>
              <a:rPr lang="da-DK" sz="2800" dirty="0"/>
              <a:t>udgjorde en strukturel </a:t>
            </a:r>
            <a:r>
              <a:rPr lang="da-DK" sz="2800" dirty="0" err="1"/>
              <a:t>magtresource</a:t>
            </a:r>
            <a:r>
              <a:rPr lang="da-DK" sz="2800" dirty="0"/>
              <a:t> for topledere, der var indlejret i inderkredsen, og kunne bruge denne magt til at gøre modstand</a:t>
            </a:r>
          </a:p>
          <a:p>
            <a:r>
              <a:rPr lang="da-DK" dirty="0"/>
              <a:t>Disse </a:t>
            </a:r>
            <a:r>
              <a:rPr lang="da-DK" dirty="0" err="1"/>
              <a:t>ændrerde</a:t>
            </a:r>
            <a:r>
              <a:rPr lang="da-DK" dirty="0"/>
              <a:t> </a:t>
            </a:r>
            <a:r>
              <a:rPr lang="da-DK" dirty="0" err="1"/>
              <a:t>governance</a:t>
            </a:r>
            <a:r>
              <a:rPr lang="da-DK" dirty="0"/>
              <a:t>-praksisser medførte betydelige tab for aktionærer (</a:t>
            </a:r>
            <a:r>
              <a:rPr lang="da-DK" dirty="0" err="1"/>
              <a:t>Bebchuk</a:t>
            </a:r>
            <a:r>
              <a:rPr lang="da-DK" dirty="0"/>
              <a:t> et al. 2019)</a:t>
            </a:r>
          </a:p>
          <a:p>
            <a:endParaRPr lang="da-DK" dirty="0"/>
          </a:p>
          <a:p>
            <a:pPr lvl="1"/>
            <a:endParaRPr lang="da-DK" dirty="0"/>
          </a:p>
          <a:p>
            <a:pPr lvl="1"/>
            <a:endParaRPr lang="da-DK" dirty="0"/>
          </a:p>
          <a:p>
            <a:pPr lvl="1"/>
            <a:endParaRPr lang="da-DK" dirty="0"/>
          </a:p>
        </p:txBody>
      </p:sp>
    </p:spTree>
    <p:extLst>
      <p:ext uri="{BB962C8B-B14F-4D97-AF65-F5344CB8AC3E}">
        <p14:creationId xmlns:p14="http://schemas.microsoft.com/office/powerpoint/2010/main" val="359557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2777-1059-3A48-ABCF-1C4D496BB0C7}"/>
              </a:ext>
            </a:extLst>
          </p:cNvPr>
          <p:cNvSpPr>
            <a:spLocks noGrp="1"/>
          </p:cNvSpPr>
          <p:nvPr>
            <p:ph type="title"/>
          </p:nvPr>
        </p:nvSpPr>
        <p:spPr/>
        <p:txBody>
          <a:bodyPr>
            <a:normAutofit/>
          </a:bodyPr>
          <a:lstStyle/>
          <a:p>
            <a:r>
              <a:rPr lang="da-DK" dirty="0"/>
              <a:t>Paradoks: Mange virksomheder kontrolleres fortsat af ledelsen – hvordan og hvorfor?</a:t>
            </a:r>
          </a:p>
        </p:txBody>
      </p:sp>
      <p:sp>
        <p:nvSpPr>
          <p:cNvPr id="3" name="Content Placeholder 2">
            <a:extLst>
              <a:ext uri="{FF2B5EF4-FFF2-40B4-BE49-F238E27FC236}">
                <a16:creationId xmlns:a16="http://schemas.microsoft.com/office/drawing/2014/main" id="{43050B30-2FC0-E64A-96A9-7CA72CA4F6C0}"/>
              </a:ext>
            </a:extLst>
          </p:cNvPr>
          <p:cNvSpPr>
            <a:spLocks noGrp="1"/>
          </p:cNvSpPr>
          <p:nvPr>
            <p:ph idx="1"/>
          </p:nvPr>
        </p:nvSpPr>
        <p:spPr/>
        <p:txBody>
          <a:bodyPr>
            <a:normAutofit/>
          </a:bodyPr>
          <a:lstStyle/>
          <a:p>
            <a:r>
              <a:rPr lang="da-DK" dirty="0"/>
              <a:t>Elite-netværk: ledere har historisk allieret sig i lukkede elite netværk (fx inderkredsen) og brugt disse magt-netværk til at ”forskanse” deres autonomi. Dette gør de ved at trække på magtresurser hos deres allierede</a:t>
            </a:r>
          </a:p>
          <a:p>
            <a:r>
              <a:rPr lang="da-DK" dirty="0"/>
              <a:t>Men i og med inderkredsen er blevet splittet (</a:t>
            </a:r>
            <a:r>
              <a:rPr lang="da-DK" dirty="0" err="1"/>
              <a:t>fracturing</a:t>
            </a:r>
            <a:r>
              <a:rPr lang="da-DK" dirty="0"/>
              <a:t> jf. Chu and Davis 2016), er denne mulighed blevet svækket</a:t>
            </a:r>
          </a:p>
          <a:p>
            <a:r>
              <a:rPr lang="da-DK" dirty="0"/>
              <a:t>Derfor spørger Benton: er virksomhedsledere begyndt at anvende brobygning som en ny form for strukturel magtresurse, hvor de i stedet placerer sig som det unikke forbindelsespunkt mellem virksomheden og omverdenen, og bruger dette til at forskanse sig?</a:t>
            </a:r>
          </a:p>
        </p:txBody>
      </p:sp>
    </p:spTree>
    <p:extLst>
      <p:ext uri="{BB962C8B-B14F-4D97-AF65-F5344CB8AC3E}">
        <p14:creationId xmlns:p14="http://schemas.microsoft.com/office/powerpoint/2010/main" val="235078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F264-3282-A94E-BCD2-08037D66A743}"/>
              </a:ext>
            </a:extLst>
          </p:cNvPr>
          <p:cNvSpPr>
            <a:spLocks noGrp="1"/>
          </p:cNvSpPr>
          <p:nvPr>
            <p:ph type="title"/>
          </p:nvPr>
        </p:nvSpPr>
        <p:spPr>
          <a:xfrm>
            <a:off x="648929" y="629266"/>
            <a:ext cx="3505495" cy="1622321"/>
          </a:xfrm>
        </p:spPr>
        <p:txBody>
          <a:bodyPr>
            <a:normAutofit/>
          </a:bodyPr>
          <a:lstStyle/>
          <a:p>
            <a:r>
              <a:rPr lang="da-DK" sz="3700" dirty="0" err="1">
                <a:latin typeface="+mn-lt"/>
              </a:rPr>
              <a:t>Benton’s</a:t>
            </a:r>
            <a:r>
              <a:rPr lang="da-DK" sz="3700" dirty="0">
                <a:latin typeface="+mn-lt"/>
              </a:rPr>
              <a:t> mål for elite-netværks-indlejring</a:t>
            </a:r>
          </a:p>
        </p:txBody>
      </p:sp>
      <p:sp>
        <p:nvSpPr>
          <p:cNvPr id="9" name="Content Placeholder 8">
            <a:extLst>
              <a:ext uri="{FF2B5EF4-FFF2-40B4-BE49-F238E27FC236}">
                <a16:creationId xmlns:a16="http://schemas.microsoft.com/office/drawing/2014/main" id="{89AEF612-6348-438B-B978-F358167CB42E}"/>
              </a:ext>
            </a:extLst>
          </p:cNvPr>
          <p:cNvSpPr>
            <a:spLocks noGrp="1"/>
          </p:cNvSpPr>
          <p:nvPr>
            <p:ph idx="1"/>
          </p:nvPr>
        </p:nvSpPr>
        <p:spPr>
          <a:xfrm>
            <a:off x="648931" y="2438400"/>
            <a:ext cx="3707532" cy="4226805"/>
          </a:xfrm>
        </p:spPr>
        <p:txBody>
          <a:bodyPr>
            <a:normAutofit fontScale="85000" lnSpcReduction="10000"/>
          </a:bodyPr>
          <a:lstStyle/>
          <a:p>
            <a:r>
              <a:rPr lang="en-US" sz="1900" dirty="0" err="1"/>
              <a:t>Strukturel</a:t>
            </a:r>
            <a:r>
              <a:rPr lang="en-US" sz="1900" dirty="0"/>
              <a:t> </a:t>
            </a:r>
            <a:r>
              <a:rPr lang="en-US" sz="1900" dirty="0" err="1"/>
              <a:t>sammenhængskraft</a:t>
            </a:r>
            <a:endParaRPr lang="en-US" sz="1900" dirty="0"/>
          </a:p>
          <a:p>
            <a:r>
              <a:rPr lang="en-US" sz="1900" dirty="0"/>
              <a:t>“</a:t>
            </a:r>
            <a:r>
              <a:rPr lang="en-GB" sz="1900" dirty="0"/>
              <a:t>describes the extent to which nodes are connected through multiple redundant pathways”</a:t>
            </a:r>
          </a:p>
          <a:p>
            <a:r>
              <a:rPr lang="en-GB" sz="1900" dirty="0"/>
              <a:t>“structural cohesion is defined using the k-connectivity of a node set, where k is the number of nodes who would need to be removed to disconnect the set”</a:t>
            </a:r>
          </a:p>
          <a:p>
            <a:r>
              <a:rPr lang="en-GB" sz="1900" dirty="0" err="1"/>
              <a:t>Hvis</a:t>
            </a:r>
            <a:r>
              <a:rPr lang="en-GB" sz="1900" dirty="0"/>
              <a:t> der er </a:t>
            </a:r>
            <a:r>
              <a:rPr lang="en-GB" sz="1900" dirty="0" err="1"/>
              <a:t>høj</a:t>
            </a:r>
            <a:r>
              <a:rPr lang="en-GB" sz="1900" dirty="0"/>
              <a:t> </a:t>
            </a:r>
            <a:r>
              <a:rPr lang="en-GB" sz="1900" dirty="0" err="1"/>
              <a:t>strukturel</a:t>
            </a:r>
            <a:r>
              <a:rPr lang="en-GB" sz="1900" dirty="0"/>
              <a:t> </a:t>
            </a:r>
            <a:r>
              <a:rPr lang="en-GB" sz="1900" dirty="0" err="1"/>
              <a:t>sammenhængskraft</a:t>
            </a:r>
            <a:r>
              <a:rPr lang="en-GB" sz="1900" dirty="0"/>
              <a:t> er der </a:t>
            </a:r>
            <a:r>
              <a:rPr lang="en-GB" sz="1900" dirty="0" err="1"/>
              <a:t>få</a:t>
            </a:r>
            <a:r>
              <a:rPr lang="en-GB" sz="1900" dirty="0"/>
              <a:t> </a:t>
            </a:r>
            <a:r>
              <a:rPr lang="en-GB" sz="1900" dirty="0" err="1"/>
              <a:t>muligheder</a:t>
            </a:r>
            <a:r>
              <a:rPr lang="en-GB" sz="1900" dirty="0"/>
              <a:t> for at </a:t>
            </a:r>
            <a:r>
              <a:rPr lang="en-GB" sz="1900" dirty="0" err="1"/>
              <a:t>skabe</a:t>
            </a:r>
            <a:r>
              <a:rPr lang="en-GB" sz="1900" dirty="0"/>
              <a:t> </a:t>
            </a:r>
            <a:r>
              <a:rPr lang="en-GB" sz="1900" dirty="0" err="1"/>
              <a:t>strukturelle</a:t>
            </a:r>
            <a:r>
              <a:rPr lang="en-GB" sz="1900" dirty="0"/>
              <a:t> huller, </a:t>
            </a:r>
            <a:r>
              <a:rPr lang="en-GB" sz="1900" dirty="0" err="1"/>
              <a:t>fordi</a:t>
            </a:r>
            <a:r>
              <a:rPr lang="en-GB" sz="1900" dirty="0"/>
              <a:t> der er mange </a:t>
            </a:r>
            <a:r>
              <a:rPr lang="en-GB" sz="1900" dirty="0" err="1"/>
              <a:t>redundante</a:t>
            </a:r>
            <a:r>
              <a:rPr lang="en-GB" sz="1900" dirty="0"/>
              <a:t> </a:t>
            </a:r>
            <a:r>
              <a:rPr lang="en-GB" sz="1900" dirty="0" err="1"/>
              <a:t>stier</a:t>
            </a:r>
            <a:r>
              <a:rPr lang="en-GB" sz="1900" dirty="0"/>
              <a:t> </a:t>
            </a:r>
            <a:r>
              <a:rPr lang="en-GB" sz="1900" dirty="0" err="1"/>
              <a:t>mellem</a:t>
            </a:r>
            <a:r>
              <a:rPr lang="en-GB" sz="1900" dirty="0"/>
              <a:t> </a:t>
            </a:r>
            <a:r>
              <a:rPr lang="en-GB" sz="1900" dirty="0" err="1"/>
              <a:t>aktørerne</a:t>
            </a:r>
            <a:r>
              <a:rPr lang="en-GB" sz="1900" dirty="0"/>
              <a:t> </a:t>
            </a:r>
            <a:r>
              <a:rPr lang="en-GB" sz="1900" dirty="0" err="1"/>
              <a:t>i</a:t>
            </a:r>
            <a:r>
              <a:rPr lang="en-GB" sz="1900" dirty="0"/>
              <a:t> et </a:t>
            </a:r>
            <a:r>
              <a:rPr lang="en-GB" sz="1900" dirty="0" err="1"/>
              <a:t>netværk</a:t>
            </a:r>
            <a:endParaRPr lang="en-GB" sz="1900" dirty="0"/>
          </a:p>
          <a:p>
            <a:r>
              <a:rPr lang="en-GB" sz="1900" dirty="0" err="1"/>
              <a:t>Svækket</a:t>
            </a:r>
            <a:r>
              <a:rPr lang="en-GB" sz="1900" dirty="0"/>
              <a:t> </a:t>
            </a:r>
            <a:r>
              <a:rPr lang="en-GB" sz="1900" dirty="0" err="1"/>
              <a:t>strukturel</a:t>
            </a:r>
            <a:r>
              <a:rPr lang="en-GB" sz="1900" dirty="0"/>
              <a:t> </a:t>
            </a:r>
            <a:r>
              <a:rPr lang="en-GB" sz="1900" dirty="0" err="1"/>
              <a:t>sammenhængskraft</a:t>
            </a:r>
            <a:r>
              <a:rPr lang="en-GB" sz="1900" dirty="0"/>
              <a:t> </a:t>
            </a:r>
            <a:r>
              <a:rPr lang="en-GB" sz="1900" dirty="0" err="1"/>
              <a:t>mindsker</a:t>
            </a:r>
            <a:r>
              <a:rPr lang="en-GB" sz="1900" dirty="0"/>
              <a:t> </a:t>
            </a:r>
            <a:r>
              <a:rPr lang="en-GB" sz="1900" dirty="0" err="1"/>
              <a:t>derfor</a:t>
            </a:r>
            <a:r>
              <a:rPr lang="en-GB" sz="1900" dirty="0"/>
              <a:t> </a:t>
            </a:r>
            <a:r>
              <a:rPr lang="en-GB" sz="1900" dirty="0" err="1"/>
              <a:t>eliteindlejring</a:t>
            </a:r>
            <a:r>
              <a:rPr lang="en-GB" sz="1900" dirty="0"/>
              <a:t>, men </a:t>
            </a:r>
            <a:r>
              <a:rPr lang="en-GB" sz="1900" dirty="0" err="1"/>
              <a:t>skaber</a:t>
            </a:r>
            <a:r>
              <a:rPr lang="en-GB" sz="1900" dirty="0"/>
              <a:t> </a:t>
            </a:r>
            <a:r>
              <a:rPr lang="en-GB" sz="1900" dirty="0" err="1"/>
              <a:t>muligheder</a:t>
            </a:r>
            <a:r>
              <a:rPr lang="en-GB" sz="1900" dirty="0"/>
              <a:t> for brokerage</a:t>
            </a:r>
            <a:endParaRPr lang="en-US" sz="1900" dirty="0"/>
          </a:p>
        </p:txBody>
      </p:sp>
      <p:sp>
        <p:nvSpPr>
          <p:cNvPr id="21" name="Rectangle 2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descr="A picture containing diagram&#10;&#10;Description automatically generated">
            <a:extLst>
              <a:ext uri="{FF2B5EF4-FFF2-40B4-BE49-F238E27FC236}">
                <a16:creationId xmlns:a16="http://schemas.microsoft.com/office/drawing/2014/main" id="{5A78CCC6-0AB8-F543-AAC4-625E2D5EA870}"/>
              </a:ext>
            </a:extLst>
          </p:cNvPr>
          <p:cNvPicPr>
            <a:picLocks noChangeAspect="1"/>
          </p:cNvPicPr>
          <p:nvPr/>
        </p:nvPicPr>
        <p:blipFill rotWithShape="1">
          <a:blip r:embed="rId2"/>
          <a:srcRect l="563" r="1128" b="2"/>
          <a:stretch/>
        </p:blipFill>
        <p:spPr>
          <a:xfrm>
            <a:off x="5405862" y="1253804"/>
            <a:ext cx="6019331" cy="4347146"/>
          </a:xfrm>
          <a:prstGeom prst="rect">
            <a:avLst/>
          </a:prstGeom>
          <a:effectLst/>
        </p:spPr>
      </p:pic>
    </p:spTree>
    <p:extLst>
      <p:ext uri="{BB962C8B-B14F-4D97-AF65-F5344CB8AC3E}">
        <p14:creationId xmlns:p14="http://schemas.microsoft.com/office/powerpoint/2010/main" val="1813771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ython - Generating graphs favouring unique cliques - Stack Overflow">
            <a:extLst>
              <a:ext uri="{FF2B5EF4-FFF2-40B4-BE49-F238E27FC236}">
                <a16:creationId xmlns:a16="http://schemas.microsoft.com/office/drawing/2014/main" id="{9AFBA5C8-7816-214A-734F-FA57A3120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575" r="-2" b="6722"/>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Create new graph of all nodes that are a part of 4-node clique">
            <a:extLst>
              <a:ext uri="{FF2B5EF4-FFF2-40B4-BE49-F238E27FC236}">
                <a16:creationId xmlns:a16="http://schemas.microsoft.com/office/drawing/2014/main" id="{F6DA21A6-065D-6E12-757D-03202F9B6F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01" b="22440"/>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35" name="Freeform: Shape 103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7" name="Freeform: Shape 103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E4C2717-6FC4-56D7-255E-218EA9F1BDF4}"/>
              </a:ext>
            </a:extLst>
          </p:cNvPr>
          <p:cNvSpPr>
            <a:spLocks noGrp="1"/>
          </p:cNvSpPr>
          <p:nvPr>
            <p:ph type="title"/>
          </p:nvPr>
        </p:nvSpPr>
        <p:spPr>
          <a:xfrm>
            <a:off x="448056" y="859536"/>
            <a:ext cx="4832802" cy="1243584"/>
          </a:xfrm>
        </p:spPr>
        <p:txBody>
          <a:bodyPr>
            <a:normAutofit/>
          </a:bodyPr>
          <a:lstStyle/>
          <a:p>
            <a:r>
              <a:rPr lang="en-US" sz="3400" dirty="0" err="1"/>
              <a:t>Lukning</a:t>
            </a:r>
            <a:r>
              <a:rPr lang="en-US" sz="3400" dirty="0"/>
              <a:t> </a:t>
            </a:r>
            <a:r>
              <a:rPr lang="en-US" sz="3400" dirty="0" err="1"/>
              <a:t>i</a:t>
            </a:r>
            <a:r>
              <a:rPr lang="en-US" sz="3400" dirty="0"/>
              <a:t> </a:t>
            </a:r>
            <a:r>
              <a:rPr lang="en-US" sz="3400" dirty="0" err="1"/>
              <a:t>netværk</a:t>
            </a:r>
            <a:r>
              <a:rPr lang="en-US" sz="3400" dirty="0"/>
              <a:t> – </a:t>
            </a:r>
            <a:r>
              <a:rPr lang="en-US" sz="3400" dirty="0" err="1"/>
              <a:t>effekter</a:t>
            </a:r>
            <a:r>
              <a:rPr lang="en-US" sz="3400" dirty="0"/>
              <a:t> I</a:t>
            </a:r>
          </a:p>
        </p:txBody>
      </p:sp>
      <p:sp>
        <p:nvSpPr>
          <p:cNvPr id="1039" name="Rectangle 103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41" name="Rectangle 104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Rectangle 104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DC4868-D7E8-3D68-1C4A-44F27C256CEC}"/>
              </a:ext>
            </a:extLst>
          </p:cNvPr>
          <p:cNvSpPr>
            <a:spLocks noGrp="1"/>
          </p:cNvSpPr>
          <p:nvPr>
            <p:ph idx="1"/>
          </p:nvPr>
        </p:nvSpPr>
        <p:spPr>
          <a:xfrm>
            <a:off x="448055" y="2922705"/>
            <a:ext cx="4832803" cy="3664351"/>
          </a:xfrm>
        </p:spPr>
        <p:txBody>
          <a:bodyPr>
            <a:normAutofit/>
          </a:bodyPr>
          <a:lstStyle/>
          <a:p>
            <a:pPr marL="0" indent="0">
              <a:buNone/>
            </a:pPr>
            <a:r>
              <a:rPr lang="en-US" sz="2000" b="1" dirty="0" err="1"/>
              <a:t>Klikenetværk</a:t>
            </a:r>
            <a:r>
              <a:rPr lang="en-US" sz="2000" b="1" dirty="0"/>
              <a:t> –</a:t>
            </a:r>
            <a:r>
              <a:rPr lang="en-US" sz="2000" dirty="0"/>
              <a:t> </a:t>
            </a:r>
            <a:r>
              <a:rPr lang="en-US" sz="2000" dirty="0" err="1"/>
              <a:t>produktet</a:t>
            </a:r>
            <a:r>
              <a:rPr lang="en-US" sz="2000" dirty="0"/>
              <a:t> </a:t>
            </a:r>
            <a:r>
              <a:rPr lang="en-US" sz="2000" dirty="0" err="1"/>
              <a:t>af</a:t>
            </a:r>
            <a:r>
              <a:rPr lang="en-US" sz="2000" dirty="0"/>
              <a:t> </a:t>
            </a:r>
            <a:r>
              <a:rPr lang="en-US" sz="2000" dirty="0" err="1"/>
              <a:t>lukning</a:t>
            </a:r>
            <a:r>
              <a:rPr lang="en-US" sz="2000" dirty="0"/>
              <a:t> er </a:t>
            </a:r>
            <a:r>
              <a:rPr lang="en-US" sz="2000" dirty="0" err="1"/>
              <a:t>klikenetværk</a:t>
            </a:r>
            <a:r>
              <a:rPr lang="en-US" sz="2000" dirty="0"/>
              <a:t>, </a:t>
            </a:r>
            <a:r>
              <a:rPr lang="en-US" sz="2000" dirty="0" err="1"/>
              <a:t>hvor</a:t>
            </a:r>
            <a:r>
              <a:rPr lang="en-US" sz="2000" dirty="0"/>
              <a:t> </a:t>
            </a:r>
            <a:r>
              <a:rPr lang="en-US" sz="2000" dirty="0" err="1"/>
              <a:t>noder</a:t>
            </a:r>
            <a:r>
              <a:rPr lang="en-US" sz="2000" dirty="0"/>
              <a:t> </a:t>
            </a:r>
            <a:r>
              <a:rPr lang="en-US" sz="2000" dirty="0" err="1"/>
              <a:t>deler</a:t>
            </a:r>
            <a:r>
              <a:rPr lang="en-US" sz="2000" dirty="0"/>
              <a:t> mange </a:t>
            </a:r>
            <a:r>
              <a:rPr lang="en-US" sz="2000" dirty="0" err="1"/>
              <a:t>forbindelser</a:t>
            </a:r>
            <a:endParaRPr lang="en-US" sz="2000" dirty="0"/>
          </a:p>
          <a:p>
            <a:pPr marL="0" indent="0">
              <a:buNone/>
            </a:pPr>
            <a:endParaRPr lang="en-US" sz="2000" dirty="0"/>
          </a:p>
          <a:p>
            <a:pPr marL="0" indent="0">
              <a:buNone/>
            </a:pPr>
            <a:r>
              <a:rPr lang="en-US" sz="2000" dirty="0" err="1"/>
              <a:t>Netværk</a:t>
            </a:r>
            <a:r>
              <a:rPr lang="en-US" sz="2000" dirty="0"/>
              <a:t> ender med at </a:t>
            </a:r>
            <a:r>
              <a:rPr lang="en-US" sz="2000" dirty="0" err="1"/>
              <a:t>bestå</a:t>
            </a:r>
            <a:r>
              <a:rPr lang="en-US" sz="2000" dirty="0"/>
              <a:t> </a:t>
            </a:r>
            <a:r>
              <a:rPr lang="en-US" sz="2000" dirty="0" err="1"/>
              <a:t>af</a:t>
            </a:r>
            <a:r>
              <a:rPr lang="en-US" sz="2000" dirty="0"/>
              <a:t> </a:t>
            </a:r>
            <a:r>
              <a:rPr lang="en-US" sz="2000" dirty="0" err="1"/>
              <a:t>flere</a:t>
            </a:r>
            <a:r>
              <a:rPr lang="en-US" sz="2000" dirty="0"/>
              <a:t> </a:t>
            </a:r>
            <a:r>
              <a:rPr lang="en-US" sz="2000" dirty="0" err="1"/>
              <a:t>relativt</a:t>
            </a:r>
            <a:r>
              <a:rPr lang="en-US" sz="2000" dirty="0"/>
              <a:t> </a:t>
            </a:r>
            <a:r>
              <a:rPr lang="en-US" sz="2000" dirty="0" err="1"/>
              <a:t>adskilte</a:t>
            </a:r>
            <a:r>
              <a:rPr lang="en-US" sz="2000" dirty="0"/>
              <a:t> </a:t>
            </a:r>
            <a:r>
              <a:rPr lang="en-US" sz="2000" dirty="0" err="1"/>
              <a:t>kliker</a:t>
            </a:r>
            <a:r>
              <a:rPr lang="en-US" sz="2000" dirty="0"/>
              <a:t>, med mange </a:t>
            </a:r>
            <a:r>
              <a:rPr lang="en-US" sz="2000" dirty="0" err="1"/>
              <a:t>stærke</a:t>
            </a:r>
            <a:r>
              <a:rPr lang="en-US" sz="2000" dirty="0"/>
              <a:t>, redundant </a:t>
            </a:r>
            <a:r>
              <a:rPr lang="en-US" sz="2000" dirty="0" err="1"/>
              <a:t>forbindelser</a:t>
            </a:r>
            <a:r>
              <a:rPr lang="en-US" sz="2000" dirty="0"/>
              <a:t> </a:t>
            </a:r>
            <a:r>
              <a:rPr lang="en-US" sz="2000" dirty="0" err="1"/>
              <a:t>internt</a:t>
            </a:r>
            <a:r>
              <a:rPr lang="en-US" sz="2000" dirty="0"/>
              <a:t>, men med </a:t>
            </a:r>
            <a:r>
              <a:rPr lang="en-US" sz="2000" dirty="0" err="1"/>
              <a:t>svage</a:t>
            </a:r>
            <a:r>
              <a:rPr lang="en-US" sz="2000" dirty="0"/>
              <a:t> </a:t>
            </a:r>
            <a:r>
              <a:rPr lang="en-US" sz="2000" dirty="0" err="1"/>
              <a:t>forbindelser</a:t>
            </a:r>
            <a:r>
              <a:rPr lang="en-US" sz="2000" dirty="0"/>
              <a:t> </a:t>
            </a:r>
            <a:r>
              <a:rPr lang="en-US" sz="2000" dirty="0" err="1"/>
              <a:t>udadtil</a:t>
            </a:r>
            <a:endParaRPr lang="en-US" sz="2000" dirty="0"/>
          </a:p>
          <a:p>
            <a:pPr marL="0" indent="0">
              <a:buNone/>
            </a:pPr>
            <a:endParaRPr lang="en-US" sz="2000" dirty="0"/>
          </a:p>
        </p:txBody>
      </p:sp>
    </p:spTree>
    <p:extLst>
      <p:ext uri="{BB962C8B-B14F-4D97-AF65-F5344CB8AC3E}">
        <p14:creationId xmlns:p14="http://schemas.microsoft.com/office/powerpoint/2010/main" val="2627015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F264-3282-A94E-BCD2-08037D66A743}"/>
              </a:ext>
            </a:extLst>
          </p:cNvPr>
          <p:cNvSpPr>
            <a:spLocks noGrp="1"/>
          </p:cNvSpPr>
          <p:nvPr>
            <p:ph type="title"/>
          </p:nvPr>
        </p:nvSpPr>
        <p:spPr>
          <a:xfrm>
            <a:off x="648929" y="629266"/>
            <a:ext cx="3505495" cy="1622321"/>
          </a:xfrm>
        </p:spPr>
        <p:txBody>
          <a:bodyPr>
            <a:normAutofit/>
          </a:bodyPr>
          <a:lstStyle/>
          <a:p>
            <a:r>
              <a:rPr lang="da-DK" sz="3700" err="1">
                <a:latin typeface="+mn-lt"/>
              </a:rPr>
              <a:t>Benton’s</a:t>
            </a:r>
            <a:r>
              <a:rPr lang="da-DK" sz="3700">
                <a:latin typeface="+mn-lt"/>
              </a:rPr>
              <a:t> mål for brobygnings-strategi</a:t>
            </a:r>
          </a:p>
        </p:txBody>
      </p:sp>
      <p:sp>
        <p:nvSpPr>
          <p:cNvPr id="9" name="Content Placeholder 8">
            <a:extLst>
              <a:ext uri="{FF2B5EF4-FFF2-40B4-BE49-F238E27FC236}">
                <a16:creationId xmlns:a16="http://schemas.microsoft.com/office/drawing/2014/main" id="{89AEF612-6348-438B-B978-F358167CB42E}"/>
              </a:ext>
            </a:extLst>
          </p:cNvPr>
          <p:cNvSpPr>
            <a:spLocks noGrp="1"/>
          </p:cNvSpPr>
          <p:nvPr>
            <p:ph idx="1"/>
          </p:nvPr>
        </p:nvSpPr>
        <p:spPr>
          <a:xfrm>
            <a:off x="648931" y="2438400"/>
            <a:ext cx="3505494" cy="3785419"/>
          </a:xfrm>
        </p:spPr>
        <p:txBody>
          <a:bodyPr>
            <a:normAutofit fontScale="85000" lnSpcReduction="10000"/>
          </a:bodyPr>
          <a:lstStyle/>
          <a:p>
            <a:r>
              <a:rPr lang="da-DK" sz="2000" dirty="0"/>
              <a:t>”</a:t>
            </a:r>
            <a:r>
              <a:rPr lang="en-GB" sz="2000" dirty="0"/>
              <a:t>As the lone insider, the CEO is positioned as the single formal information channel between corporate managers and the board of directors. Consequently, directors are more deferential toward lone-insider CEOs”</a:t>
            </a:r>
          </a:p>
          <a:p>
            <a:r>
              <a:rPr lang="da-DK" sz="2000" dirty="0"/>
              <a:t>”Lone insider”-direktør strategien er blevet mere fremherskende i takt med at sammenhængskraften i elitenetværket er faldet</a:t>
            </a:r>
          </a:p>
          <a:p>
            <a:r>
              <a:rPr lang="da-DK" sz="2000" dirty="0"/>
              <a:t>Hvis </a:t>
            </a:r>
            <a:r>
              <a:rPr lang="da-DK" sz="2000" dirty="0" err="1"/>
              <a:t>CEOen</a:t>
            </a:r>
            <a:r>
              <a:rPr lang="da-DK" sz="2000" dirty="0"/>
              <a:t> er det eneste forbindelsespunkt til erhvervseliten kontrollerer hun </a:t>
            </a:r>
            <a:r>
              <a:rPr lang="da-DK" sz="2000" dirty="0" err="1"/>
              <a:t>informationsflowet</a:t>
            </a:r>
            <a:r>
              <a:rPr lang="da-DK" sz="2000" dirty="0"/>
              <a:t> mellem organisationen og omverdenen</a:t>
            </a:r>
          </a:p>
          <a:p>
            <a:endParaRPr lang="en-US" sz="2000" dirty="0"/>
          </a:p>
        </p:txBody>
      </p:sp>
      <p:sp>
        <p:nvSpPr>
          <p:cNvPr id="20"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07FF7796-E876-E34E-855B-C241EC0721F5}"/>
              </a:ext>
            </a:extLst>
          </p:cNvPr>
          <p:cNvPicPr>
            <a:picLocks noChangeAspect="1"/>
          </p:cNvPicPr>
          <p:nvPr/>
        </p:nvPicPr>
        <p:blipFill>
          <a:blip r:embed="rId2"/>
          <a:stretch>
            <a:fillRect/>
          </a:stretch>
        </p:blipFill>
        <p:spPr>
          <a:xfrm>
            <a:off x="6025119" y="557784"/>
            <a:ext cx="4780818" cy="5760025"/>
          </a:xfrm>
          <a:prstGeom prst="rect">
            <a:avLst/>
          </a:prstGeom>
          <a:effectLst/>
        </p:spPr>
      </p:pic>
      <p:sp>
        <p:nvSpPr>
          <p:cNvPr id="3" name="Rectangle 2">
            <a:extLst>
              <a:ext uri="{FF2B5EF4-FFF2-40B4-BE49-F238E27FC236}">
                <a16:creationId xmlns:a16="http://schemas.microsoft.com/office/drawing/2014/main" id="{0F852FA2-9B6C-304D-85BA-D64D344369CD}"/>
              </a:ext>
            </a:extLst>
          </p:cNvPr>
          <p:cNvSpPr/>
          <p:nvPr/>
        </p:nvSpPr>
        <p:spPr>
          <a:xfrm>
            <a:off x="5880410" y="557784"/>
            <a:ext cx="5397190" cy="193265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88673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4F264-3282-A94E-BCD2-08037D66A743}"/>
              </a:ext>
            </a:extLst>
          </p:cNvPr>
          <p:cNvSpPr>
            <a:spLocks noGrp="1"/>
          </p:cNvSpPr>
          <p:nvPr>
            <p:ph type="title"/>
          </p:nvPr>
        </p:nvSpPr>
        <p:spPr>
          <a:xfrm>
            <a:off x="648929" y="629266"/>
            <a:ext cx="3505495" cy="1622321"/>
          </a:xfrm>
        </p:spPr>
        <p:txBody>
          <a:bodyPr>
            <a:normAutofit/>
          </a:bodyPr>
          <a:lstStyle/>
          <a:p>
            <a:r>
              <a:rPr lang="da-DK" sz="3700" dirty="0" err="1">
                <a:latin typeface="+mn-lt"/>
              </a:rPr>
              <a:t>Benton’s</a:t>
            </a:r>
            <a:r>
              <a:rPr lang="da-DK" sz="3700" dirty="0">
                <a:latin typeface="+mn-lt"/>
              </a:rPr>
              <a:t> mål modangreb mod ejerkontrol</a:t>
            </a:r>
          </a:p>
        </p:txBody>
      </p:sp>
      <p:sp>
        <p:nvSpPr>
          <p:cNvPr id="9" name="Content Placeholder 8">
            <a:extLst>
              <a:ext uri="{FF2B5EF4-FFF2-40B4-BE49-F238E27FC236}">
                <a16:creationId xmlns:a16="http://schemas.microsoft.com/office/drawing/2014/main" id="{89AEF612-6348-438B-B978-F358167CB42E}"/>
              </a:ext>
            </a:extLst>
          </p:cNvPr>
          <p:cNvSpPr>
            <a:spLocks noGrp="1"/>
          </p:cNvSpPr>
          <p:nvPr>
            <p:ph idx="1"/>
          </p:nvPr>
        </p:nvSpPr>
        <p:spPr>
          <a:xfrm>
            <a:off x="364274" y="2438400"/>
            <a:ext cx="4222594" cy="3785419"/>
          </a:xfrm>
        </p:spPr>
        <p:txBody>
          <a:bodyPr>
            <a:normAutofit fontScale="92500" lnSpcReduction="10000"/>
          </a:bodyPr>
          <a:lstStyle/>
          <a:p>
            <a:r>
              <a:rPr lang="da-DK" sz="2000" dirty="0"/>
              <a:t>Samtidig kan man observere at ledelserne i stigende grad garderer sig mod </a:t>
            </a:r>
            <a:r>
              <a:rPr lang="da-DK" sz="2000" dirty="0" err="1"/>
              <a:t>ejerkontrol</a:t>
            </a:r>
            <a:r>
              <a:rPr lang="da-DK" sz="2000" dirty="0"/>
              <a:t> ved at indføre forskellige klausuler i deres vedtægter</a:t>
            </a:r>
          </a:p>
          <a:p>
            <a:r>
              <a:rPr lang="da-DK" sz="2000" dirty="0"/>
              <a:t>Dette måles via </a:t>
            </a:r>
            <a:r>
              <a:rPr lang="da-DK" sz="2000" dirty="0" err="1"/>
              <a:t>entrenchment</a:t>
            </a:r>
            <a:r>
              <a:rPr lang="da-DK" sz="2000" dirty="0"/>
              <a:t> </a:t>
            </a:r>
            <a:r>
              <a:rPr lang="da-DK" sz="2000" dirty="0" err="1"/>
              <a:t>index</a:t>
            </a:r>
            <a:r>
              <a:rPr lang="da-DK" sz="2000" dirty="0"/>
              <a:t> som består af:</a:t>
            </a:r>
            <a:endParaRPr lang="en-US" sz="2000" dirty="0"/>
          </a:p>
          <a:p>
            <a:pPr lvl="1"/>
            <a:r>
              <a:rPr lang="en-US" sz="1600" dirty="0" err="1"/>
              <a:t>Beskyttelse</a:t>
            </a:r>
            <a:r>
              <a:rPr lang="en-US" sz="1600" dirty="0"/>
              <a:t> mod “</a:t>
            </a:r>
            <a:r>
              <a:rPr lang="en-US" sz="1600" dirty="0" err="1"/>
              <a:t>fjendtlige</a:t>
            </a:r>
            <a:r>
              <a:rPr lang="en-US" sz="1600" dirty="0"/>
              <a:t>” </a:t>
            </a:r>
            <a:r>
              <a:rPr lang="en-US" sz="1600" dirty="0" err="1"/>
              <a:t>aktiekøb</a:t>
            </a:r>
            <a:r>
              <a:rPr lang="en-US" sz="1600" dirty="0"/>
              <a:t>/</a:t>
            </a:r>
            <a:r>
              <a:rPr lang="en-US" sz="1600" dirty="0" err="1"/>
              <a:t>overtagelse</a:t>
            </a:r>
            <a:r>
              <a:rPr lang="en-US" sz="1600" dirty="0"/>
              <a:t> (poison pills)</a:t>
            </a:r>
          </a:p>
          <a:p>
            <a:pPr lvl="1"/>
            <a:r>
              <a:rPr lang="en-US" sz="1600" dirty="0" err="1"/>
              <a:t>Begrænsning</a:t>
            </a:r>
            <a:r>
              <a:rPr lang="en-US" sz="1600" dirty="0"/>
              <a:t> </a:t>
            </a:r>
            <a:r>
              <a:rPr lang="en-US" sz="1600" dirty="0" err="1"/>
              <a:t>i</a:t>
            </a:r>
            <a:r>
              <a:rPr lang="en-US" sz="1600" dirty="0"/>
              <a:t> </a:t>
            </a:r>
            <a:r>
              <a:rPr lang="en-US" sz="1600" dirty="0" err="1"/>
              <a:t>aktionærers</a:t>
            </a:r>
            <a:r>
              <a:rPr lang="en-US" sz="1600" dirty="0"/>
              <a:t> </a:t>
            </a:r>
            <a:r>
              <a:rPr lang="en-US" sz="1600" dirty="0" err="1"/>
              <a:t>stemmeret</a:t>
            </a:r>
            <a:r>
              <a:rPr lang="en-US" sz="1600" dirty="0"/>
              <a:t> </a:t>
            </a:r>
          </a:p>
          <a:p>
            <a:pPr lvl="1"/>
            <a:r>
              <a:rPr lang="en-US" sz="1600" dirty="0" err="1"/>
              <a:t>Forskudte</a:t>
            </a:r>
            <a:r>
              <a:rPr lang="en-US" sz="1600" dirty="0"/>
              <a:t> </a:t>
            </a:r>
            <a:r>
              <a:rPr lang="en-US" sz="1600" dirty="0" err="1"/>
              <a:t>valg</a:t>
            </a:r>
            <a:r>
              <a:rPr lang="en-US" sz="1600" dirty="0"/>
              <a:t> (</a:t>
            </a:r>
            <a:r>
              <a:rPr lang="en-US" sz="1600" dirty="0" err="1"/>
              <a:t>hvilket</a:t>
            </a:r>
            <a:r>
              <a:rPr lang="en-US" sz="1600" dirty="0"/>
              <a:t> giver </a:t>
            </a:r>
            <a:r>
              <a:rPr lang="en-US" sz="1600" dirty="0" err="1"/>
              <a:t>bestyrelsen</a:t>
            </a:r>
            <a:r>
              <a:rPr lang="en-US" sz="1600" dirty="0"/>
              <a:t> </a:t>
            </a:r>
            <a:r>
              <a:rPr lang="en-US" sz="1600" dirty="0" err="1"/>
              <a:t>kontinuitet</a:t>
            </a:r>
            <a:r>
              <a:rPr lang="en-US" sz="1600" dirty="0"/>
              <a:t> </a:t>
            </a:r>
            <a:r>
              <a:rPr lang="en-US" sz="1600" dirty="0" err="1"/>
              <a:t>og</a:t>
            </a:r>
            <a:r>
              <a:rPr lang="en-US" sz="1600" dirty="0"/>
              <a:t> </a:t>
            </a:r>
            <a:r>
              <a:rPr lang="en-US" sz="1600" dirty="0" err="1"/>
              <a:t>besværliggør</a:t>
            </a:r>
            <a:r>
              <a:rPr lang="en-US" sz="1600" dirty="0"/>
              <a:t> </a:t>
            </a:r>
            <a:r>
              <a:rPr lang="en-US" sz="1600" dirty="0" err="1"/>
              <a:t>kup</a:t>
            </a:r>
            <a:r>
              <a:rPr lang="en-US" sz="1600" dirty="0"/>
              <a:t>)</a:t>
            </a:r>
          </a:p>
          <a:p>
            <a:pPr lvl="1"/>
            <a:r>
              <a:rPr lang="en-US" sz="1600" dirty="0" err="1"/>
              <a:t>Begrænsning</a:t>
            </a:r>
            <a:r>
              <a:rPr lang="en-US" sz="1600" dirty="0"/>
              <a:t> </a:t>
            </a:r>
            <a:r>
              <a:rPr lang="en-US" sz="1600" dirty="0" err="1"/>
              <a:t>af</a:t>
            </a:r>
            <a:r>
              <a:rPr lang="en-US" sz="1600" dirty="0"/>
              <a:t> </a:t>
            </a:r>
            <a:r>
              <a:rPr lang="en-US" sz="1600" dirty="0" err="1"/>
              <a:t>vedtægtsændringer</a:t>
            </a:r>
            <a:endParaRPr lang="en-US" sz="1600" dirty="0"/>
          </a:p>
          <a:p>
            <a:pPr lvl="1"/>
            <a:r>
              <a:rPr lang="en-US" sz="1600" dirty="0" err="1"/>
              <a:t>Kvalificeret</a:t>
            </a:r>
            <a:r>
              <a:rPr lang="en-US" sz="1600" dirty="0"/>
              <a:t> </a:t>
            </a:r>
            <a:r>
              <a:rPr lang="en-US" sz="1600" dirty="0" err="1"/>
              <a:t>flertal</a:t>
            </a:r>
            <a:r>
              <a:rPr lang="en-US" sz="1600" dirty="0"/>
              <a:t> </a:t>
            </a:r>
            <a:r>
              <a:rPr lang="en-US" sz="1600" dirty="0" err="1"/>
              <a:t>i</a:t>
            </a:r>
            <a:r>
              <a:rPr lang="en-US" sz="1600" dirty="0"/>
              <a:t> </a:t>
            </a:r>
            <a:r>
              <a:rPr lang="en-US" sz="1600" dirty="0" err="1"/>
              <a:t>forbindelse</a:t>
            </a:r>
            <a:r>
              <a:rPr lang="en-US" sz="1600" dirty="0"/>
              <a:t> med </a:t>
            </a:r>
            <a:r>
              <a:rPr lang="en-US" sz="1600" dirty="0" err="1"/>
              <a:t>sammenlægninger</a:t>
            </a:r>
            <a:endParaRPr lang="en-US" sz="1600" dirty="0"/>
          </a:p>
          <a:p>
            <a:pPr lvl="1"/>
            <a:r>
              <a:rPr lang="en-US" sz="1600" dirty="0" err="1"/>
              <a:t>Gyldne</a:t>
            </a:r>
            <a:r>
              <a:rPr lang="en-US" sz="1600" dirty="0"/>
              <a:t> </a:t>
            </a:r>
            <a:r>
              <a:rPr lang="en-US" sz="1600" dirty="0" err="1"/>
              <a:t>håndtryk</a:t>
            </a:r>
            <a:endParaRPr lang="en-US" sz="1600" dirty="0"/>
          </a:p>
          <a:p>
            <a:pPr lvl="1"/>
            <a:endParaRPr lang="da-DK" sz="1600" dirty="0"/>
          </a:p>
        </p:txBody>
      </p:sp>
      <p:pic>
        <p:nvPicPr>
          <p:cNvPr id="4" name="Picture 3" descr="Chart, line chart&#10;&#10;Description automatically generated">
            <a:extLst>
              <a:ext uri="{FF2B5EF4-FFF2-40B4-BE49-F238E27FC236}">
                <a16:creationId xmlns:a16="http://schemas.microsoft.com/office/drawing/2014/main" id="{07FF7796-E876-E34E-855B-C241EC0721F5}"/>
              </a:ext>
            </a:extLst>
          </p:cNvPr>
          <p:cNvPicPr>
            <a:picLocks noChangeAspect="1"/>
          </p:cNvPicPr>
          <p:nvPr/>
        </p:nvPicPr>
        <p:blipFill>
          <a:blip r:embed="rId2"/>
          <a:stretch>
            <a:fillRect/>
          </a:stretch>
        </p:blipFill>
        <p:spPr>
          <a:xfrm>
            <a:off x="6025119" y="557784"/>
            <a:ext cx="4780818" cy="5760025"/>
          </a:xfrm>
          <a:prstGeom prst="rect">
            <a:avLst/>
          </a:prstGeom>
          <a:effectLst/>
        </p:spPr>
      </p:pic>
      <p:sp>
        <p:nvSpPr>
          <p:cNvPr id="7" name="Rectangle 6">
            <a:extLst>
              <a:ext uri="{FF2B5EF4-FFF2-40B4-BE49-F238E27FC236}">
                <a16:creationId xmlns:a16="http://schemas.microsoft.com/office/drawing/2014/main" id="{42A8EEE8-DD14-C34D-88DD-CF2E2A9D6C6F}"/>
              </a:ext>
            </a:extLst>
          </p:cNvPr>
          <p:cNvSpPr/>
          <p:nvPr/>
        </p:nvSpPr>
        <p:spPr>
          <a:xfrm>
            <a:off x="5902712" y="2471468"/>
            <a:ext cx="5397190" cy="384634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356032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355B-129F-D94F-B7B8-F6120BCC3079}"/>
              </a:ext>
            </a:extLst>
          </p:cNvPr>
          <p:cNvSpPr>
            <a:spLocks noGrp="1"/>
          </p:cNvSpPr>
          <p:nvPr>
            <p:ph type="title"/>
          </p:nvPr>
        </p:nvSpPr>
        <p:spPr>
          <a:xfrm>
            <a:off x="648929" y="629266"/>
            <a:ext cx="4944152" cy="1622321"/>
          </a:xfrm>
        </p:spPr>
        <p:txBody>
          <a:bodyPr>
            <a:normAutofit/>
          </a:bodyPr>
          <a:lstStyle/>
          <a:p>
            <a:r>
              <a:rPr lang="da-DK" dirty="0"/>
              <a:t>De empiriske fund</a:t>
            </a:r>
          </a:p>
        </p:txBody>
      </p:sp>
      <p:sp>
        <p:nvSpPr>
          <p:cNvPr id="3" name="Content Placeholder 2">
            <a:extLst>
              <a:ext uri="{FF2B5EF4-FFF2-40B4-BE49-F238E27FC236}">
                <a16:creationId xmlns:a16="http://schemas.microsoft.com/office/drawing/2014/main" id="{5679D5EB-A7F5-DB44-AF53-EA5365575344}"/>
              </a:ext>
            </a:extLst>
          </p:cNvPr>
          <p:cNvSpPr>
            <a:spLocks noGrp="1"/>
          </p:cNvSpPr>
          <p:nvPr>
            <p:ph idx="1"/>
          </p:nvPr>
        </p:nvSpPr>
        <p:spPr>
          <a:xfrm>
            <a:off x="535440" y="2251587"/>
            <a:ext cx="4944151" cy="3785419"/>
          </a:xfrm>
        </p:spPr>
        <p:txBody>
          <a:bodyPr>
            <a:normAutofit fontScale="85000" lnSpcReduction="10000"/>
          </a:bodyPr>
          <a:lstStyle/>
          <a:p>
            <a:r>
              <a:rPr lang="da-DK" sz="1700" dirty="0"/>
              <a:t>Selvom elite-netværket splittes kan direktøren stadig bruge sin relativt stærke indlejring i omverdens-netværket, hvis hun er unikt forbindelsespunkt til organisationen</a:t>
            </a:r>
          </a:p>
          <a:p>
            <a:r>
              <a:rPr lang="da-DK" sz="1700" dirty="0"/>
              <a:t>Dette viser </a:t>
            </a:r>
            <a:r>
              <a:rPr lang="da-DK" sz="1700" dirty="0" err="1"/>
              <a:t>Benton</a:t>
            </a:r>
            <a:r>
              <a:rPr lang="da-DK" sz="1700" dirty="0"/>
              <a:t> ved påpege sammenhængen mellem direktørernes strukturelle sammenhængskraft og deres tendens til at indtage en ”</a:t>
            </a:r>
            <a:r>
              <a:rPr lang="da-DK" sz="1700" dirty="0" err="1"/>
              <a:t>lone</a:t>
            </a:r>
            <a:r>
              <a:rPr lang="da-DK" sz="1700" dirty="0"/>
              <a:t>-insider”-strategi</a:t>
            </a:r>
          </a:p>
          <a:p>
            <a:r>
              <a:rPr lang="da-DK" sz="1700" dirty="0"/>
              <a:t>Dernæst viser han, at strukturel sammenhængskraft og ”</a:t>
            </a:r>
            <a:r>
              <a:rPr lang="da-DK" sz="1700" dirty="0" err="1"/>
              <a:t>lone</a:t>
            </a:r>
            <a:r>
              <a:rPr lang="da-DK" sz="1700" dirty="0"/>
              <a:t>-insider”-strategien begge bidrager til en større grad af ledelsesautonomi…</a:t>
            </a:r>
          </a:p>
          <a:p>
            <a:r>
              <a:rPr lang="da-DK" sz="1700" dirty="0"/>
              <a:t>…og at dette hæmmer koncentrationen af ejerskab (magt) hos institutionelle investorer – og altså modvirker ejerskabskontrol</a:t>
            </a:r>
          </a:p>
          <a:p>
            <a:r>
              <a:rPr lang="da-DK" sz="1700" dirty="0" err="1"/>
              <a:t>Benton’s</a:t>
            </a:r>
            <a:r>
              <a:rPr lang="da-DK" sz="1700" dirty="0"/>
              <a:t> resultater tyder på at strukturel sammenhængskraft og det modsatte (altså strukturelle huller eller brobygning) er komplementære netværksroller, der begge er effektive strategier for virksomhedsledelser til at modstå ejerpres</a:t>
            </a:r>
          </a:p>
        </p:txBody>
      </p:sp>
      <p:sp>
        <p:nvSpPr>
          <p:cNvPr id="10" name="Rectangle 9">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ne chart&#10;&#10;Description automatically generated">
            <a:extLst>
              <a:ext uri="{FF2B5EF4-FFF2-40B4-BE49-F238E27FC236}">
                <a16:creationId xmlns:a16="http://schemas.microsoft.com/office/drawing/2014/main" id="{B8C47EE6-961A-754C-972E-5992544910F3}"/>
              </a:ext>
            </a:extLst>
          </p:cNvPr>
          <p:cNvPicPr>
            <a:picLocks noChangeAspect="1"/>
          </p:cNvPicPr>
          <p:nvPr/>
        </p:nvPicPr>
        <p:blipFill>
          <a:blip r:embed="rId2"/>
          <a:stretch>
            <a:fillRect/>
          </a:stretch>
        </p:blipFill>
        <p:spPr>
          <a:xfrm>
            <a:off x="7190521" y="833418"/>
            <a:ext cx="3903906" cy="5187917"/>
          </a:xfrm>
          <a:prstGeom prst="rect">
            <a:avLst/>
          </a:prstGeom>
          <a:effectLst/>
        </p:spPr>
      </p:pic>
    </p:spTree>
    <p:extLst>
      <p:ext uri="{BB962C8B-B14F-4D97-AF65-F5344CB8AC3E}">
        <p14:creationId xmlns:p14="http://schemas.microsoft.com/office/powerpoint/2010/main" val="1449663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2717-6FC4-56D7-255E-218EA9F1BDF4}"/>
              </a:ext>
            </a:extLst>
          </p:cNvPr>
          <p:cNvSpPr>
            <a:spLocks noGrp="1"/>
          </p:cNvSpPr>
          <p:nvPr>
            <p:ph type="title"/>
          </p:nvPr>
        </p:nvSpPr>
        <p:spPr>
          <a:xfrm>
            <a:off x="648931" y="125718"/>
            <a:ext cx="3505495" cy="1622321"/>
          </a:xfrm>
        </p:spPr>
        <p:txBody>
          <a:bodyPr>
            <a:normAutofit/>
          </a:bodyPr>
          <a:lstStyle/>
          <a:p>
            <a:r>
              <a:rPr lang="en-US" sz="3300" dirty="0" err="1"/>
              <a:t>Lukning</a:t>
            </a:r>
            <a:r>
              <a:rPr lang="en-US" sz="3300" dirty="0"/>
              <a:t> </a:t>
            </a:r>
            <a:r>
              <a:rPr lang="en-US" sz="3300" dirty="0" err="1"/>
              <a:t>i</a:t>
            </a:r>
            <a:r>
              <a:rPr lang="en-US" sz="3300" dirty="0"/>
              <a:t> </a:t>
            </a:r>
            <a:r>
              <a:rPr lang="en-US" sz="3300" dirty="0" err="1"/>
              <a:t>netværk</a:t>
            </a:r>
            <a:r>
              <a:rPr lang="en-US" sz="3300" dirty="0"/>
              <a:t> – </a:t>
            </a:r>
            <a:r>
              <a:rPr lang="en-US" sz="3300" dirty="0" err="1"/>
              <a:t>effekter</a:t>
            </a:r>
            <a:r>
              <a:rPr lang="en-US" sz="3300" dirty="0"/>
              <a:t> II (rep.)</a:t>
            </a:r>
          </a:p>
        </p:txBody>
      </p:sp>
      <p:sp>
        <p:nvSpPr>
          <p:cNvPr id="3" name="Content Placeholder 2">
            <a:extLst>
              <a:ext uri="{FF2B5EF4-FFF2-40B4-BE49-F238E27FC236}">
                <a16:creationId xmlns:a16="http://schemas.microsoft.com/office/drawing/2014/main" id="{E4DC4868-D7E8-3D68-1C4A-44F27C256CEC}"/>
              </a:ext>
            </a:extLst>
          </p:cNvPr>
          <p:cNvSpPr>
            <a:spLocks noGrp="1"/>
          </p:cNvSpPr>
          <p:nvPr>
            <p:ph idx="1"/>
          </p:nvPr>
        </p:nvSpPr>
        <p:spPr>
          <a:xfrm>
            <a:off x="635449" y="1748038"/>
            <a:ext cx="3505494" cy="4780777"/>
          </a:xfrm>
        </p:spPr>
        <p:txBody>
          <a:bodyPr>
            <a:normAutofit fontScale="62500" lnSpcReduction="20000"/>
          </a:bodyPr>
          <a:lstStyle/>
          <a:p>
            <a:pPr marL="0" indent="0">
              <a:buNone/>
            </a:pPr>
            <a:r>
              <a:rPr lang="en-US" sz="2000" b="1" dirty="0" err="1"/>
              <a:t>Monitorering</a:t>
            </a:r>
            <a:r>
              <a:rPr lang="en-US" sz="2000" b="1" dirty="0"/>
              <a:t> – </a:t>
            </a:r>
            <a:r>
              <a:rPr lang="en-US" sz="2000" dirty="0" err="1"/>
              <a:t>båndbredde</a:t>
            </a:r>
            <a:r>
              <a:rPr lang="en-US" sz="2000" dirty="0"/>
              <a:t> er </a:t>
            </a:r>
            <a:r>
              <a:rPr lang="en-US" sz="2000" dirty="0" err="1"/>
              <a:t>høj</a:t>
            </a:r>
            <a:r>
              <a:rPr lang="en-US" sz="2000" dirty="0"/>
              <a:t> I </a:t>
            </a:r>
            <a:r>
              <a:rPr lang="en-US" sz="2000" dirty="0" err="1"/>
              <a:t>tætsluttede</a:t>
            </a:r>
            <a:r>
              <a:rPr lang="en-US" sz="2000" dirty="0"/>
              <a:t> </a:t>
            </a:r>
            <a:r>
              <a:rPr lang="en-US" sz="2000" dirty="0" err="1"/>
              <a:t>netværkskliker</a:t>
            </a:r>
            <a:r>
              <a:rPr lang="en-US" sz="2000" dirty="0"/>
              <a:t>; information </a:t>
            </a:r>
            <a:r>
              <a:rPr lang="en-US" sz="2000" dirty="0" err="1"/>
              <a:t>flyter</a:t>
            </a:r>
            <a:r>
              <a:rPr lang="en-US" sz="2000" dirty="0"/>
              <a:t> let </a:t>
            </a:r>
            <a:r>
              <a:rPr lang="en-US" sz="2000" dirty="0" err="1"/>
              <a:t>og</a:t>
            </a:r>
            <a:r>
              <a:rPr lang="en-US" sz="2000" dirty="0"/>
              <a:t> </a:t>
            </a:r>
            <a:r>
              <a:rPr lang="en-US" sz="2000" dirty="0" err="1"/>
              <a:t>hurtigt</a:t>
            </a:r>
            <a:r>
              <a:rPr lang="en-US" sz="2000" dirty="0"/>
              <a:t>; </a:t>
            </a:r>
            <a:r>
              <a:rPr lang="en-US" sz="2000" dirty="0" err="1"/>
              <a:t>personer</a:t>
            </a:r>
            <a:r>
              <a:rPr lang="en-US" sz="2000" dirty="0"/>
              <a:t> </a:t>
            </a:r>
            <a:r>
              <a:rPr lang="en-US" sz="2000" dirty="0" err="1"/>
              <a:t>ved</a:t>
            </a:r>
            <a:r>
              <a:rPr lang="en-US" sz="2000" dirty="0"/>
              <a:t> det </a:t>
            </a:r>
            <a:r>
              <a:rPr lang="en-US" sz="2000" dirty="0" err="1"/>
              <a:t>samme</a:t>
            </a:r>
            <a:r>
              <a:rPr lang="en-US" sz="2000" dirty="0"/>
              <a:t> om </a:t>
            </a:r>
            <a:r>
              <a:rPr lang="en-US" sz="2000" dirty="0" err="1"/>
              <a:t>hinanden</a:t>
            </a:r>
            <a:endParaRPr lang="en-US" sz="2000" dirty="0"/>
          </a:p>
          <a:p>
            <a:pPr marL="0" indent="0">
              <a:buNone/>
            </a:pPr>
            <a:endParaRPr lang="en-US" sz="2000" b="1" dirty="0"/>
          </a:p>
          <a:p>
            <a:pPr marL="0" indent="0">
              <a:buNone/>
            </a:pPr>
            <a:r>
              <a:rPr lang="en-US" sz="2000" b="1" dirty="0" err="1"/>
              <a:t>Omdømme</a:t>
            </a:r>
            <a:r>
              <a:rPr lang="en-US" sz="2000" b="1" dirty="0"/>
              <a:t> – </a:t>
            </a:r>
            <a:r>
              <a:rPr lang="en-US" sz="2000" dirty="0"/>
              <a:t>“reputation cannot arise in an open structure” (Coleman 1988, 107), </a:t>
            </a:r>
            <a:r>
              <a:rPr lang="en-US" sz="2000" dirty="0" err="1"/>
              <a:t>omdømme</a:t>
            </a:r>
            <a:r>
              <a:rPr lang="en-US" sz="2000" dirty="0"/>
              <a:t> </a:t>
            </a:r>
            <a:r>
              <a:rPr lang="en-US" sz="2000" dirty="0" err="1"/>
              <a:t>stabiliserer</a:t>
            </a:r>
            <a:r>
              <a:rPr lang="en-US" sz="2000" dirty="0"/>
              <a:t> sig </a:t>
            </a:r>
            <a:r>
              <a:rPr lang="en-US" sz="2000" dirty="0" err="1"/>
              <a:t>hurtigt</a:t>
            </a:r>
            <a:r>
              <a:rPr lang="en-US" sz="2000" dirty="0"/>
              <a:t> </a:t>
            </a:r>
            <a:r>
              <a:rPr lang="en-US" sz="2000" dirty="0" err="1"/>
              <a:t>i</a:t>
            </a:r>
            <a:r>
              <a:rPr lang="en-US" sz="2000" dirty="0"/>
              <a:t> </a:t>
            </a:r>
            <a:r>
              <a:rPr lang="en-US" sz="2000" dirty="0" err="1"/>
              <a:t>lukkede</a:t>
            </a:r>
            <a:r>
              <a:rPr lang="en-US" sz="2000" dirty="0"/>
              <a:t> </a:t>
            </a:r>
            <a:r>
              <a:rPr lang="en-US" sz="2000" dirty="0" err="1"/>
              <a:t>netværk</a:t>
            </a:r>
            <a:endParaRPr lang="en-US" sz="2000" dirty="0"/>
          </a:p>
          <a:p>
            <a:pPr marL="0" indent="0">
              <a:buNone/>
            </a:pPr>
            <a:endParaRPr lang="en-US" sz="2000" dirty="0"/>
          </a:p>
          <a:p>
            <a:pPr marL="0" indent="0">
              <a:buNone/>
            </a:pPr>
            <a:r>
              <a:rPr lang="en-US" sz="2000" b="1" dirty="0" err="1"/>
              <a:t>Normer</a:t>
            </a:r>
            <a:r>
              <a:rPr lang="en-US" sz="2000" b="1" dirty="0"/>
              <a:t> – </a:t>
            </a:r>
            <a:r>
              <a:rPr lang="en-US" sz="2000" dirty="0" err="1"/>
              <a:t>frygt</a:t>
            </a:r>
            <a:r>
              <a:rPr lang="en-US" sz="2000" dirty="0"/>
              <a:t> for at </a:t>
            </a:r>
            <a:r>
              <a:rPr lang="en-US" sz="2000" dirty="0" err="1"/>
              <a:t>miste</a:t>
            </a:r>
            <a:r>
              <a:rPr lang="en-US" sz="2000" dirty="0"/>
              <a:t> </a:t>
            </a:r>
            <a:r>
              <a:rPr lang="en-US" sz="2000" dirty="0" err="1"/>
              <a:t>omdømme</a:t>
            </a:r>
            <a:r>
              <a:rPr lang="en-US" sz="2000" dirty="0"/>
              <a:t> </a:t>
            </a:r>
            <a:r>
              <a:rPr lang="en-US" sz="2000" dirty="0" err="1"/>
              <a:t>betyder</a:t>
            </a:r>
            <a:r>
              <a:rPr lang="en-US" sz="2000" dirty="0"/>
              <a:t> at vi </a:t>
            </a:r>
            <a:r>
              <a:rPr lang="en-US" sz="2000" dirty="0" err="1"/>
              <a:t>ikke</a:t>
            </a:r>
            <a:r>
              <a:rPr lang="en-US" sz="2000" dirty="0"/>
              <a:t> </a:t>
            </a:r>
            <a:r>
              <a:rPr lang="en-US" sz="2000" dirty="0" err="1"/>
              <a:t>bryder</a:t>
            </a:r>
            <a:r>
              <a:rPr lang="en-US" sz="2000" dirty="0"/>
              <a:t> </a:t>
            </a:r>
            <a:r>
              <a:rPr lang="en-US" sz="2000" dirty="0" err="1"/>
              <a:t>klikens</a:t>
            </a:r>
            <a:r>
              <a:rPr lang="en-US" sz="2000" dirty="0"/>
              <a:t> </a:t>
            </a:r>
            <a:r>
              <a:rPr lang="en-US" sz="2000" dirty="0" err="1"/>
              <a:t>normer</a:t>
            </a:r>
            <a:r>
              <a:rPr lang="en-US" sz="2000" dirty="0"/>
              <a:t>. </a:t>
            </a:r>
            <a:r>
              <a:rPr lang="en-US" sz="2000" dirty="0" err="1"/>
              <a:t>Evt</a:t>
            </a:r>
            <a:r>
              <a:rPr lang="en-US" sz="2000" dirty="0"/>
              <a:t>. </a:t>
            </a:r>
            <a:r>
              <a:rPr lang="en-US" sz="2000" dirty="0" err="1"/>
              <a:t>Normbrud</a:t>
            </a:r>
            <a:r>
              <a:rPr lang="en-US" sz="2000" dirty="0"/>
              <a:t> </a:t>
            </a:r>
            <a:r>
              <a:rPr lang="en-US" sz="2000" dirty="0" err="1"/>
              <a:t>sanktioneres</a:t>
            </a:r>
            <a:r>
              <a:rPr lang="en-US" sz="2000" dirty="0"/>
              <a:t> </a:t>
            </a:r>
            <a:r>
              <a:rPr lang="en-US" sz="2000" dirty="0" err="1"/>
              <a:t>hurtigere</a:t>
            </a:r>
            <a:r>
              <a:rPr lang="en-US" sz="2000" dirty="0"/>
              <a:t> </a:t>
            </a:r>
            <a:r>
              <a:rPr lang="en-US" sz="2000" dirty="0" err="1"/>
              <a:t>og</a:t>
            </a:r>
            <a:r>
              <a:rPr lang="en-US" sz="2000" dirty="0"/>
              <a:t> </a:t>
            </a:r>
            <a:r>
              <a:rPr lang="en-US" sz="2000" dirty="0" err="1"/>
              <a:t>stærkere</a:t>
            </a:r>
            <a:endParaRPr lang="en-US" sz="2000" dirty="0"/>
          </a:p>
          <a:p>
            <a:pPr marL="0" indent="0">
              <a:buNone/>
            </a:pPr>
            <a:endParaRPr lang="en-US" sz="2000" dirty="0"/>
          </a:p>
          <a:p>
            <a:pPr marL="0" indent="0">
              <a:buNone/>
            </a:pPr>
            <a:r>
              <a:rPr lang="en-US" sz="2000" b="1" dirty="0" err="1"/>
              <a:t>Tillid</a:t>
            </a:r>
            <a:r>
              <a:rPr lang="en-US" sz="2000" b="1" dirty="0"/>
              <a:t> </a:t>
            </a:r>
            <a:r>
              <a:rPr lang="en-US" sz="2000" b="1" dirty="0" err="1"/>
              <a:t>og</a:t>
            </a:r>
            <a:r>
              <a:rPr lang="en-US" sz="2000" b="1" dirty="0"/>
              <a:t> </a:t>
            </a:r>
            <a:r>
              <a:rPr lang="en-US" sz="2000" b="1" dirty="0" err="1"/>
              <a:t>støtte</a:t>
            </a:r>
            <a:r>
              <a:rPr lang="en-US" sz="2000" b="1" dirty="0"/>
              <a:t> – </a:t>
            </a:r>
            <a:r>
              <a:rPr lang="en-US" sz="2000" dirty="0" err="1"/>
              <a:t>dette</a:t>
            </a:r>
            <a:r>
              <a:rPr lang="en-US" sz="2000" dirty="0"/>
              <a:t> giver ground for </a:t>
            </a:r>
            <a:r>
              <a:rPr lang="en-US" sz="2000" dirty="0" err="1"/>
              <a:t>tillid</a:t>
            </a:r>
            <a:r>
              <a:rPr lang="en-US" sz="2000" dirty="0"/>
              <a:t>, </a:t>
            </a:r>
            <a:r>
              <a:rPr lang="en-US" sz="2000" dirty="0" err="1"/>
              <a:t>fordi</a:t>
            </a:r>
            <a:r>
              <a:rPr lang="en-US" sz="2000" dirty="0"/>
              <a:t> </a:t>
            </a:r>
            <a:r>
              <a:rPr lang="en-US" sz="2000" dirty="0" err="1"/>
              <a:t>risikoen</a:t>
            </a:r>
            <a:r>
              <a:rPr lang="en-US" sz="2000" dirty="0"/>
              <a:t> </a:t>
            </a:r>
            <a:r>
              <a:rPr lang="en-US" sz="2000" dirty="0" err="1"/>
              <a:t>ved</a:t>
            </a:r>
            <a:r>
              <a:rPr lang="en-US" sz="2000" dirty="0"/>
              <a:t> </a:t>
            </a:r>
            <a:r>
              <a:rPr lang="en-US" sz="2000" dirty="0" err="1"/>
              <a:t>tillid</a:t>
            </a:r>
            <a:r>
              <a:rPr lang="en-US" sz="2000" dirty="0"/>
              <a:t> </a:t>
            </a:r>
            <a:r>
              <a:rPr lang="en-US" sz="2000" dirty="0" err="1"/>
              <a:t>bliver</a:t>
            </a:r>
            <a:r>
              <a:rPr lang="en-US" sz="2000" dirty="0"/>
              <a:t> </a:t>
            </a:r>
            <a:r>
              <a:rPr lang="en-US" sz="2000" dirty="0" err="1"/>
              <a:t>lavere</a:t>
            </a:r>
            <a:r>
              <a:rPr lang="en-US" sz="2000" dirty="0"/>
              <a:t>. </a:t>
            </a:r>
            <a:r>
              <a:rPr lang="en-US" sz="2000" dirty="0" err="1"/>
              <a:t>Tillid</a:t>
            </a:r>
            <a:r>
              <a:rPr lang="en-US" sz="2000" dirty="0"/>
              <a:t> </a:t>
            </a:r>
            <a:r>
              <a:rPr lang="en-US" sz="2000" dirty="0" err="1"/>
              <a:t>øger</a:t>
            </a:r>
            <a:r>
              <a:rPr lang="en-US" sz="2000" dirty="0"/>
              <a:t> den </a:t>
            </a:r>
            <a:r>
              <a:rPr lang="en-US" sz="2000" dirty="0" err="1"/>
              <a:t>gensidige</a:t>
            </a:r>
            <a:r>
              <a:rPr lang="en-US" sz="2000" dirty="0"/>
              <a:t> social </a:t>
            </a:r>
            <a:r>
              <a:rPr lang="en-US" sz="2000" dirty="0" err="1"/>
              <a:t>støtte</a:t>
            </a:r>
            <a:r>
              <a:rPr lang="en-US" sz="2000" dirty="0"/>
              <a:t> </a:t>
            </a:r>
            <a:r>
              <a:rPr lang="en-US" sz="2000" dirty="0" err="1"/>
              <a:t>i</a:t>
            </a:r>
            <a:r>
              <a:rPr lang="en-US" sz="2000" dirty="0"/>
              <a:t> </a:t>
            </a:r>
            <a:r>
              <a:rPr lang="en-US" sz="2000" dirty="0" err="1"/>
              <a:t>en</a:t>
            </a:r>
            <a:r>
              <a:rPr lang="en-US" sz="2000" dirty="0"/>
              <a:t> </a:t>
            </a:r>
            <a:r>
              <a:rPr lang="en-US" sz="2000" dirty="0" err="1"/>
              <a:t>gruppe</a:t>
            </a:r>
            <a:endParaRPr lang="en-US" sz="2000" dirty="0"/>
          </a:p>
          <a:p>
            <a:pPr marL="0" indent="0">
              <a:buNone/>
            </a:pPr>
            <a:endParaRPr lang="en-US" sz="2000" dirty="0"/>
          </a:p>
          <a:p>
            <a:pPr marL="0" indent="0">
              <a:buNone/>
            </a:pPr>
            <a:r>
              <a:rPr lang="en-US" sz="2000" b="1" dirty="0" err="1"/>
              <a:t>Effektivitet</a:t>
            </a:r>
            <a:r>
              <a:rPr lang="en-US" sz="2000" b="1" dirty="0"/>
              <a:t> – </a:t>
            </a:r>
            <a:r>
              <a:rPr lang="en-US" sz="2000" dirty="0" err="1"/>
              <a:t>lukkede</a:t>
            </a:r>
            <a:r>
              <a:rPr lang="en-US" sz="2000" dirty="0"/>
              <a:t> </a:t>
            </a:r>
            <a:r>
              <a:rPr lang="en-US" sz="2000" dirty="0" err="1"/>
              <a:t>netværk</a:t>
            </a:r>
            <a:r>
              <a:rPr lang="en-US" sz="2000" dirty="0"/>
              <a:t> </a:t>
            </a:r>
            <a:r>
              <a:rPr lang="en-US" sz="2000" dirty="0" err="1"/>
              <a:t>har</a:t>
            </a:r>
            <a:r>
              <a:rPr lang="en-US" sz="2000" dirty="0"/>
              <a:t> </a:t>
            </a:r>
            <a:r>
              <a:rPr lang="en-US" sz="2000" dirty="0" err="1"/>
              <a:t>ofte</a:t>
            </a:r>
            <a:r>
              <a:rPr lang="en-US" sz="2000" dirty="0"/>
              <a:t> </a:t>
            </a:r>
            <a:r>
              <a:rPr lang="en-US" sz="2000" dirty="0" err="1"/>
              <a:t>en</a:t>
            </a:r>
            <a:r>
              <a:rPr lang="en-US" sz="2000" dirty="0"/>
              <a:t> </a:t>
            </a:r>
            <a:r>
              <a:rPr lang="en-US" sz="2000" dirty="0" err="1"/>
              <a:t>høj</a:t>
            </a:r>
            <a:r>
              <a:rPr lang="en-US" sz="2000" dirty="0"/>
              <a:t> </a:t>
            </a:r>
            <a:r>
              <a:rPr lang="en-US" sz="2000" dirty="0" err="1"/>
              <a:t>effektivitet</a:t>
            </a:r>
            <a:r>
              <a:rPr lang="en-US" sz="2000" dirty="0"/>
              <a:t> </a:t>
            </a:r>
            <a:r>
              <a:rPr lang="en-US" sz="2000" dirty="0" err="1"/>
              <a:t>og</a:t>
            </a:r>
            <a:r>
              <a:rPr lang="en-US" sz="2000" dirty="0"/>
              <a:t> </a:t>
            </a:r>
            <a:r>
              <a:rPr lang="en-US" sz="2000" dirty="0" err="1"/>
              <a:t>produktivitet</a:t>
            </a:r>
            <a:r>
              <a:rPr lang="en-US" sz="2000" dirty="0"/>
              <a:t>. </a:t>
            </a:r>
            <a:r>
              <a:rPr lang="en-US" sz="2000" dirty="0" err="1"/>
              <a:t>Effektivt</a:t>
            </a:r>
            <a:r>
              <a:rPr lang="en-US" sz="2000" dirty="0"/>
              <a:t> </a:t>
            </a:r>
            <a:r>
              <a:rPr lang="en-US" sz="2000" dirty="0" err="1"/>
              <a:t>brug</a:t>
            </a:r>
            <a:r>
              <a:rPr lang="en-US" sz="2000" dirty="0"/>
              <a:t> </a:t>
            </a:r>
            <a:r>
              <a:rPr lang="en-US" sz="2000" dirty="0" err="1"/>
              <a:t>af</a:t>
            </a:r>
            <a:r>
              <a:rPr lang="en-US" sz="2000" dirty="0"/>
              <a:t> </a:t>
            </a:r>
            <a:r>
              <a:rPr lang="en-US" sz="2000" dirty="0" err="1"/>
              <a:t>resurser</a:t>
            </a:r>
            <a:r>
              <a:rPr lang="en-US" sz="2000" dirty="0"/>
              <a:t>. </a:t>
            </a:r>
            <a:r>
              <a:rPr lang="en-US" sz="2000" dirty="0" err="1"/>
              <a:t>Velegnet</a:t>
            </a:r>
            <a:r>
              <a:rPr lang="en-US" sz="2000" dirty="0"/>
              <a:t> </a:t>
            </a:r>
            <a:r>
              <a:rPr lang="en-US" sz="2000" dirty="0" err="1"/>
              <a:t>til</a:t>
            </a:r>
            <a:r>
              <a:rPr lang="en-US" sz="2000" dirty="0"/>
              <a:t> production med </a:t>
            </a:r>
            <a:r>
              <a:rPr lang="en-US" sz="2000" dirty="0" err="1"/>
              <a:t>standardiseret</a:t>
            </a:r>
            <a:r>
              <a:rPr lang="en-US" sz="2000" dirty="0"/>
              <a:t> </a:t>
            </a:r>
            <a:r>
              <a:rPr lang="en-US" sz="2000" dirty="0" err="1"/>
              <a:t>arbejdsprocesser</a:t>
            </a:r>
            <a:r>
              <a:rPr lang="en-US" sz="2000" dirty="0"/>
              <a:t>: </a:t>
            </a:r>
            <a:r>
              <a:rPr lang="en-US" sz="2000" dirty="0" err="1"/>
              <a:t>arbejdskraft-effektivitet</a:t>
            </a:r>
            <a:r>
              <a:rPr lang="en-US" sz="2000" dirty="0"/>
              <a:t>, </a:t>
            </a:r>
            <a:r>
              <a:rPr lang="en-US" sz="2000" dirty="0" err="1"/>
              <a:t>overvågning</a:t>
            </a:r>
            <a:r>
              <a:rPr lang="en-US" sz="2000" dirty="0"/>
              <a:t>, </a:t>
            </a:r>
            <a:r>
              <a:rPr lang="en-US" sz="2000" dirty="0" err="1"/>
              <a:t>skalafordele</a:t>
            </a:r>
            <a:r>
              <a:rPr lang="en-US" sz="2000" dirty="0"/>
              <a:t> </a:t>
            </a:r>
            <a:r>
              <a:rPr lang="en-US" sz="2000" dirty="0" err="1"/>
              <a:t>fra</a:t>
            </a:r>
            <a:r>
              <a:rPr lang="en-US" sz="2000" dirty="0"/>
              <a:t> </a:t>
            </a:r>
            <a:r>
              <a:rPr lang="en-US" sz="2000" dirty="0" err="1"/>
              <a:t>højhastigheds-samarbejde</a:t>
            </a:r>
            <a:r>
              <a:rPr lang="en-US" sz="2000" dirty="0"/>
              <a:t>, </a:t>
            </a:r>
            <a:r>
              <a:rPr lang="en-US" sz="2000" dirty="0" err="1"/>
              <a:t>stabil</a:t>
            </a:r>
            <a:r>
              <a:rPr lang="en-US" sz="2000" dirty="0"/>
              <a:t> </a:t>
            </a:r>
            <a:r>
              <a:rPr lang="en-US" sz="2000" dirty="0" err="1"/>
              <a:t>velintegreret</a:t>
            </a:r>
            <a:r>
              <a:rPr lang="en-US" sz="2000" dirty="0"/>
              <a:t> </a:t>
            </a:r>
            <a:r>
              <a:rPr lang="en-US" sz="2000" dirty="0" err="1"/>
              <a:t>medarbejderstab</a:t>
            </a:r>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0791A324-8B8C-3D75-F3F1-029053D02FBB}"/>
              </a:ext>
            </a:extLst>
          </p:cNvPr>
          <p:cNvPicPr>
            <a:picLocks noChangeAspect="1"/>
          </p:cNvPicPr>
          <p:nvPr/>
        </p:nvPicPr>
        <p:blipFill>
          <a:blip r:embed="rId2"/>
          <a:stretch>
            <a:fillRect/>
          </a:stretch>
        </p:blipFill>
        <p:spPr>
          <a:xfrm>
            <a:off x="5405862" y="936879"/>
            <a:ext cx="6019331" cy="4980995"/>
          </a:xfrm>
          <a:prstGeom prst="rect">
            <a:avLst/>
          </a:prstGeom>
          <a:effectLst/>
        </p:spPr>
      </p:pic>
      <p:sp>
        <p:nvSpPr>
          <p:cNvPr id="7" name="TextBox 6">
            <a:extLst>
              <a:ext uri="{FF2B5EF4-FFF2-40B4-BE49-F238E27FC236}">
                <a16:creationId xmlns:a16="http://schemas.microsoft.com/office/drawing/2014/main" id="{8FBA1AA5-ADDB-9422-9653-5076916AEDD5}"/>
              </a:ext>
            </a:extLst>
          </p:cNvPr>
          <p:cNvSpPr txBox="1"/>
          <p:nvPr/>
        </p:nvSpPr>
        <p:spPr>
          <a:xfrm>
            <a:off x="5405862" y="5917874"/>
            <a:ext cx="4540025" cy="369332"/>
          </a:xfrm>
          <a:prstGeom prst="rect">
            <a:avLst/>
          </a:prstGeom>
          <a:noFill/>
        </p:spPr>
        <p:txBody>
          <a:bodyPr wrap="none" rtlCol="0">
            <a:spAutoFit/>
          </a:bodyPr>
          <a:lstStyle/>
          <a:p>
            <a:r>
              <a:rPr lang="en-US" dirty="0"/>
              <a:t>Source; Burt, Brokerage and Closure Figure 4.6</a:t>
            </a:r>
          </a:p>
        </p:txBody>
      </p:sp>
    </p:spTree>
    <p:extLst>
      <p:ext uri="{BB962C8B-B14F-4D97-AF65-F5344CB8AC3E}">
        <p14:creationId xmlns:p14="http://schemas.microsoft.com/office/powerpoint/2010/main" val="749535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586A6-7C0C-8D2A-DB98-D0F9051480D7}"/>
              </a:ext>
            </a:extLst>
          </p:cNvPr>
          <p:cNvSpPr>
            <a:spLocks noGrp="1"/>
          </p:cNvSpPr>
          <p:nvPr>
            <p:ph type="title"/>
          </p:nvPr>
        </p:nvSpPr>
        <p:spPr>
          <a:xfrm>
            <a:off x="841249" y="539578"/>
            <a:ext cx="5981278" cy="1684638"/>
          </a:xfrm>
        </p:spPr>
        <p:txBody>
          <a:bodyPr>
            <a:normAutofit/>
          </a:bodyPr>
          <a:lstStyle/>
          <a:p>
            <a:r>
              <a:rPr lang="en-US" sz="4000" dirty="0" err="1"/>
              <a:t>Mål</a:t>
            </a:r>
            <a:r>
              <a:rPr lang="en-US" sz="4000" dirty="0"/>
              <a:t> for </a:t>
            </a:r>
            <a:r>
              <a:rPr lang="en-US" sz="4000" dirty="0" err="1"/>
              <a:t>lukkede</a:t>
            </a:r>
            <a:r>
              <a:rPr lang="en-US" sz="4000" dirty="0"/>
              <a:t> </a:t>
            </a:r>
            <a:r>
              <a:rPr lang="en-US" sz="4000" dirty="0" err="1"/>
              <a:t>netværk</a:t>
            </a:r>
            <a:r>
              <a:rPr lang="en-US" sz="4000" dirty="0"/>
              <a:t> I</a:t>
            </a:r>
          </a:p>
        </p:txBody>
      </p:sp>
      <p:sp>
        <p:nvSpPr>
          <p:cNvPr id="3" name="Content Placeholder 2">
            <a:extLst>
              <a:ext uri="{FF2B5EF4-FFF2-40B4-BE49-F238E27FC236}">
                <a16:creationId xmlns:a16="http://schemas.microsoft.com/office/drawing/2014/main" id="{4626FC4A-6B7D-55AF-DECA-1AEB7178E21E}"/>
              </a:ext>
            </a:extLst>
          </p:cNvPr>
          <p:cNvSpPr>
            <a:spLocks noGrp="1"/>
          </p:cNvSpPr>
          <p:nvPr>
            <p:ph idx="1"/>
          </p:nvPr>
        </p:nvSpPr>
        <p:spPr>
          <a:xfrm>
            <a:off x="838201" y="2409568"/>
            <a:ext cx="5981278" cy="3690551"/>
          </a:xfrm>
        </p:spPr>
        <p:txBody>
          <a:bodyPr>
            <a:normAutofit/>
          </a:bodyPr>
          <a:lstStyle/>
          <a:p>
            <a:pPr marL="0" indent="0">
              <a:buNone/>
            </a:pPr>
            <a:r>
              <a:rPr lang="en-US" sz="2000" dirty="0" err="1"/>
              <a:t>Kliker</a:t>
            </a:r>
            <a:r>
              <a:rPr lang="en-US" sz="2000" dirty="0"/>
              <a:t> – </a:t>
            </a:r>
            <a:r>
              <a:rPr lang="en-GB" sz="2000" b="0" i="0" dirty="0" err="1">
                <a:effectLst/>
                <a:latin typeface="-apple-system"/>
              </a:rPr>
              <a:t>en</a:t>
            </a:r>
            <a:r>
              <a:rPr lang="en-GB" sz="2000" b="0" i="0" dirty="0">
                <a:effectLst/>
                <a:latin typeface="-apple-system"/>
              </a:rPr>
              <a:t> </a:t>
            </a:r>
            <a:r>
              <a:rPr lang="en-GB" sz="2000" b="0" i="0" dirty="0" err="1">
                <a:effectLst/>
                <a:latin typeface="-apple-system"/>
              </a:rPr>
              <a:t>klike</a:t>
            </a:r>
            <a:r>
              <a:rPr lang="en-GB" sz="2000" b="0" i="0" dirty="0">
                <a:effectLst/>
                <a:latin typeface="-apple-system"/>
              </a:rPr>
              <a:t> er </a:t>
            </a:r>
            <a:r>
              <a:rPr lang="en-GB" sz="2000" b="0" i="0" dirty="0" err="1">
                <a:effectLst/>
                <a:latin typeface="-apple-system"/>
              </a:rPr>
              <a:t>en</a:t>
            </a:r>
            <a:r>
              <a:rPr lang="en-GB" sz="2000" b="0" i="0" dirty="0">
                <a:effectLst/>
                <a:latin typeface="-apple-system"/>
              </a:rPr>
              <a:t> </a:t>
            </a:r>
            <a:r>
              <a:rPr lang="en-GB" sz="2000" b="0" i="0" dirty="0" err="1">
                <a:effectLst/>
                <a:latin typeface="-apple-system"/>
              </a:rPr>
              <a:t>gruppe</a:t>
            </a:r>
            <a:r>
              <a:rPr lang="en-GB" sz="2000" b="0" i="0" dirty="0">
                <a:effectLst/>
                <a:latin typeface="-apple-system"/>
              </a:rPr>
              <a:t> </a:t>
            </a:r>
            <a:r>
              <a:rPr lang="en-GB" sz="2000" b="0" i="0" dirty="0" err="1">
                <a:effectLst/>
                <a:latin typeface="-apple-system"/>
              </a:rPr>
              <a:t>af</a:t>
            </a:r>
            <a:r>
              <a:rPr lang="en-GB" sz="2000" b="0" i="0" dirty="0">
                <a:effectLst/>
                <a:latin typeface="-apple-system"/>
              </a:rPr>
              <a:t> </a:t>
            </a:r>
            <a:r>
              <a:rPr lang="en-GB" sz="2000" b="0" i="0" dirty="0" err="1">
                <a:effectLst/>
                <a:latin typeface="-apple-system"/>
              </a:rPr>
              <a:t>aktører</a:t>
            </a:r>
            <a:r>
              <a:rPr lang="en-GB" sz="2000" b="0" i="0" dirty="0">
                <a:effectLst/>
                <a:latin typeface="-apple-system"/>
              </a:rPr>
              <a:t> </a:t>
            </a:r>
            <a:r>
              <a:rPr lang="en-GB" sz="2000" dirty="0" err="1">
                <a:latin typeface="-apple-system"/>
              </a:rPr>
              <a:t>i</a:t>
            </a:r>
            <a:r>
              <a:rPr lang="en-GB" sz="2000" dirty="0">
                <a:latin typeface="-apple-system"/>
              </a:rPr>
              <a:t> et </a:t>
            </a:r>
            <a:r>
              <a:rPr lang="en-GB" sz="2000" dirty="0" err="1">
                <a:latin typeface="-apple-system"/>
              </a:rPr>
              <a:t>ikke-retningsbestemt</a:t>
            </a:r>
            <a:r>
              <a:rPr lang="en-GB" sz="2000" dirty="0">
                <a:latin typeface="-apple-system"/>
              </a:rPr>
              <a:t> </a:t>
            </a:r>
            <a:r>
              <a:rPr lang="en-GB" sz="2000" dirty="0" err="1">
                <a:latin typeface="-apple-system"/>
              </a:rPr>
              <a:t>netværk</a:t>
            </a:r>
            <a:r>
              <a:rPr lang="en-GB" sz="2000" dirty="0">
                <a:latin typeface="-apple-system"/>
              </a:rPr>
              <a:t>, </a:t>
            </a:r>
            <a:r>
              <a:rPr lang="en-GB" sz="2000" dirty="0" err="1">
                <a:latin typeface="-apple-system"/>
              </a:rPr>
              <a:t>hvor</a:t>
            </a:r>
            <a:r>
              <a:rPr lang="en-GB" sz="2000" dirty="0">
                <a:latin typeface="-apple-system"/>
              </a:rPr>
              <a:t> alle </a:t>
            </a:r>
            <a:r>
              <a:rPr lang="en-GB" sz="2000" dirty="0" err="1">
                <a:latin typeface="-apple-system"/>
              </a:rPr>
              <a:t>aktører</a:t>
            </a:r>
            <a:r>
              <a:rPr lang="en-GB" sz="2000" dirty="0">
                <a:latin typeface="-apple-system"/>
              </a:rPr>
              <a:t> er </a:t>
            </a:r>
            <a:r>
              <a:rPr lang="en-GB" sz="2000" dirty="0" err="1">
                <a:latin typeface="-apple-system"/>
              </a:rPr>
              <a:t>forbundet</a:t>
            </a:r>
            <a:endParaRPr lang="en-GB" sz="2000" dirty="0">
              <a:latin typeface="-apple-system"/>
            </a:endParaRPr>
          </a:p>
          <a:p>
            <a:pPr marL="0" indent="0">
              <a:buNone/>
            </a:pPr>
            <a:endParaRPr lang="en-GB" sz="2000" dirty="0">
              <a:latin typeface="-apple-system"/>
            </a:endParaRPr>
          </a:p>
          <a:p>
            <a:pPr marL="0" indent="0">
              <a:buNone/>
            </a:pPr>
            <a:r>
              <a:rPr lang="en-GB" sz="2000" dirty="0">
                <a:latin typeface="-apple-system"/>
              </a:rPr>
              <a:t>K-</a:t>
            </a:r>
            <a:r>
              <a:rPr lang="en-GB" sz="2000" dirty="0" err="1">
                <a:latin typeface="-apple-system"/>
              </a:rPr>
              <a:t>klike</a:t>
            </a:r>
            <a:r>
              <a:rPr lang="en-GB" sz="2000" dirty="0">
                <a:latin typeface="-apple-system"/>
              </a:rPr>
              <a:t> </a:t>
            </a:r>
            <a:r>
              <a:rPr lang="en-GB" sz="2000" dirty="0" err="1">
                <a:latin typeface="-apple-system"/>
              </a:rPr>
              <a:t>indeholder</a:t>
            </a:r>
            <a:r>
              <a:rPr lang="en-GB" sz="2000" dirty="0">
                <a:latin typeface="-apple-system"/>
              </a:rPr>
              <a:t> k </a:t>
            </a:r>
            <a:r>
              <a:rPr lang="en-GB" sz="2000" dirty="0" err="1">
                <a:latin typeface="-apple-system"/>
              </a:rPr>
              <a:t>aktører</a:t>
            </a:r>
            <a:r>
              <a:rPr lang="en-GB" sz="2000" dirty="0">
                <a:latin typeface="-apple-system"/>
              </a:rPr>
              <a:t>, der alle er </a:t>
            </a:r>
            <a:r>
              <a:rPr lang="en-GB" sz="2000" dirty="0" err="1">
                <a:latin typeface="-apple-system"/>
              </a:rPr>
              <a:t>forbundet</a:t>
            </a:r>
            <a:endParaRPr lang="en-GB" sz="2000" dirty="0">
              <a:latin typeface="-apple-system"/>
            </a:endParaRPr>
          </a:p>
          <a:p>
            <a:pPr marL="0" indent="0">
              <a:buNone/>
            </a:pPr>
            <a:endParaRPr lang="en-GB" sz="2000" dirty="0">
              <a:latin typeface="-apple-system"/>
            </a:endParaRPr>
          </a:p>
          <a:p>
            <a:pPr marL="0" indent="0">
              <a:buNone/>
            </a:pPr>
            <a:r>
              <a:rPr lang="en-GB" sz="2000" dirty="0" err="1">
                <a:latin typeface="-apple-system"/>
              </a:rPr>
              <a:t>Kliker</a:t>
            </a:r>
            <a:r>
              <a:rPr lang="en-GB" sz="2000" dirty="0">
                <a:latin typeface="-apple-system"/>
              </a:rPr>
              <a:t> </a:t>
            </a:r>
            <a:r>
              <a:rPr lang="en-GB" sz="2000" dirty="0" err="1">
                <a:latin typeface="-apple-system"/>
              </a:rPr>
              <a:t>kan</a:t>
            </a:r>
            <a:r>
              <a:rPr lang="en-GB" sz="2000" dirty="0">
                <a:latin typeface="-apple-system"/>
              </a:rPr>
              <a:t> </a:t>
            </a:r>
            <a:r>
              <a:rPr lang="en-GB" sz="2000" dirty="0" err="1">
                <a:latin typeface="-apple-system"/>
              </a:rPr>
              <a:t>være</a:t>
            </a:r>
            <a:r>
              <a:rPr lang="en-GB" sz="2000" dirty="0">
                <a:latin typeface="-apple-system"/>
              </a:rPr>
              <a:t> </a:t>
            </a:r>
            <a:r>
              <a:rPr lang="en-GB" sz="2000" dirty="0" err="1">
                <a:latin typeface="-apple-system"/>
              </a:rPr>
              <a:t>overlappende</a:t>
            </a:r>
            <a:r>
              <a:rPr lang="en-GB" sz="2000" dirty="0">
                <a:latin typeface="-apple-system"/>
              </a:rPr>
              <a:t>, </a:t>
            </a:r>
            <a:r>
              <a:rPr lang="en-GB" sz="2000" dirty="0" err="1">
                <a:latin typeface="-apple-system"/>
              </a:rPr>
              <a:t>dvs</a:t>
            </a:r>
            <a:r>
              <a:rPr lang="en-GB" sz="2000" dirty="0">
                <a:latin typeface="-apple-system"/>
              </a:rPr>
              <a:t>. </a:t>
            </a:r>
            <a:r>
              <a:rPr lang="en-GB" sz="2000" dirty="0" err="1">
                <a:latin typeface="-apple-system"/>
              </a:rPr>
              <a:t>Én</a:t>
            </a:r>
            <a:r>
              <a:rPr lang="en-GB" sz="2000" dirty="0">
                <a:latin typeface="-apple-system"/>
              </a:rPr>
              <a:t> </a:t>
            </a:r>
            <a:r>
              <a:rPr lang="en-GB" sz="2000" dirty="0" err="1">
                <a:latin typeface="-apple-system"/>
              </a:rPr>
              <a:t>aktører</a:t>
            </a:r>
            <a:r>
              <a:rPr lang="en-GB" sz="2000" dirty="0">
                <a:latin typeface="-apple-system"/>
              </a:rPr>
              <a:t> </a:t>
            </a:r>
            <a:r>
              <a:rPr lang="en-GB" sz="2000" dirty="0" err="1">
                <a:latin typeface="-apple-system"/>
              </a:rPr>
              <a:t>kan</a:t>
            </a:r>
            <a:r>
              <a:rPr lang="en-GB" sz="2000" dirty="0">
                <a:latin typeface="-apple-system"/>
              </a:rPr>
              <a:t> </a:t>
            </a:r>
            <a:r>
              <a:rPr lang="en-GB" sz="2000" dirty="0" err="1">
                <a:latin typeface="-apple-system"/>
              </a:rPr>
              <a:t>være</a:t>
            </a:r>
            <a:r>
              <a:rPr lang="en-GB" sz="2000" dirty="0">
                <a:latin typeface="-apple-system"/>
              </a:rPr>
              <a:t> </a:t>
            </a:r>
            <a:r>
              <a:rPr lang="en-GB" sz="2000" dirty="0" err="1">
                <a:latin typeface="-apple-system"/>
              </a:rPr>
              <a:t>indlejret</a:t>
            </a:r>
            <a:r>
              <a:rPr lang="en-GB" sz="2000" dirty="0">
                <a:latin typeface="-apple-system"/>
              </a:rPr>
              <a:t> </a:t>
            </a:r>
            <a:r>
              <a:rPr lang="en-GB" sz="2000" dirty="0" err="1">
                <a:latin typeface="-apple-system"/>
              </a:rPr>
              <a:t>i</a:t>
            </a:r>
            <a:r>
              <a:rPr lang="en-GB" sz="2000" dirty="0">
                <a:latin typeface="-apple-system"/>
              </a:rPr>
              <a:t> </a:t>
            </a:r>
            <a:r>
              <a:rPr lang="en-GB" sz="2000" dirty="0" err="1">
                <a:latin typeface="-apple-system"/>
              </a:rPr>
              <a:t>flere</a:t>
            </a:r>
            <a:r>
              <a:rPr lang="en-GB" sz="2000" dirty="0">
                <a:latin typeface="-apple-system"/>
              </a:rPr>
              <a:t> </a:t>
            </a:r>
            <a:r>
              <a:rPr lang="en-GB" sz="2000" dirty="0" err="1">
                <a:latin typeface="-apple-system"/>
              </a:rPr>
              <a:t>kliker</a:t>
            </a:r>
            <a:endParaRPr lang="en-US" sz="2000" dirty="0"/>
          </a:p>
        </p:txBody>
      </p:sp>
      <p:pic>
        <p:nvPicPr>
          <p:cNvPr id="3074" name="Picture 2" descr="Graph kclique_percolation — Trusted Analytics Platform 0.6.0 documentation">
            <a:extLst>
              <a:ext uri="{FF2B5EF4-FFF2-40B4-BE49-F238E27FC236}">
                <a16:creationId xmlns:a16="http://schemas.microsoft.com/office/drawing/2014/main" id="{F20D5780-67A3-9F41-CC1E-59DCE18D12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87524" y="865864"/>
            <a:ext cx="4810874" cy="12380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 Don't Let Hateful Mom Gossip and Cliques Bring Me Down - FamilyEducation">
            <a:extLst>
              <a:ext uri="{FF2B5EF4-FFF2-40B4-BE49-F238E27FC236}">
                <a16:creationId xmlns:a16="http://schemas.microsoft.com/office/drawing/2014/main" id="{241919DF-3650-D4AD-381E-A13D6C6A96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4706" y="2961503"/>
            <a:ext cx="4716499" cy="31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377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586A6-7C0C-8D2A-DB98-D0F9051480D7}"/>
              </a:ext>
            </a:extLst>
          </p:cNvPr>
          <p:cNvSpPr>
            <a:spLocks noGrp="1"/>
          </p:cNvSpPr>
          <p:nvPr>
            <p:ph type="title"/>
          </p:nvPr>
        </p:nvSpPr>
        <p:spPr>
          <a:xfrm>
            <a:off x="841249" y="539578"/>
            <a:ext cx="5981278" cy="1684638"/>
          </a:xfrm>
        </p:spPr>
        <p:txBody>
          <a:bodyPr>
            <a:normAutofit/>
          </a:bodyPr>
          <a:lstStyle/>
          <a:p>
            <a:r>
              <a:rPr lang="en-US" sz="4000" dirty="0" err="1"/>
              <a:t>Mål</a:t>
            </a:r>
            <a:r>
              <a:rPr lang="en-US" sz="4000" dirty="0"/>
              <a:t> for </a:t>
            </a:r>
            <a:r>
              <a:rPr lang="en-US" sz="4000" dirty="0" err="1"/>
              <a:t>lukkede</a:t>
            </a:r>
            <a:r>
              <a:rPr lang="en-US" sz="4000" dirty="0"/>
              <a:t> </a:t>
            </a:r>
            <a:r>
              <a:rPr lang="en-US" sz="4000" dirty="0" err="1"/>
              <a:t>netværk</a:t>
            </a:r>
            <a:r>
              <a:rPr lang="en-US" sz="4000" dirty="0"/>
              <a:t> II</a:t>
            </a:r>
          </a:p>
        </p:txBody>
      </p:sp>
      <p:sp>
        <p:nvSpPr>
          <p:cNvPr id="3" name="Content Placeholder 2">
            <a:extLst>
              <a:ext uri="{FF2B5EF4-FFF2-40B4-BE49-F238E27FC236}">
                <a16:creationId xmlns:a16="http://schemas.microsoft.com/office/drawing/2014/main" id="{4626FC4A-6B7D-55AF-DECA-1AEB7178E21E}"/>
              </a:ext>
            </a:extLst>
          </p:cNvPr>
          <p:cNvSpPr>
            <a:spLocks noGrp="1"/>
          </p:cNvSpPr>
          <p:nvPr>
            <p:ph idx="1"/>
          </p:nvPr>
        </p:nvSpPr>
        <p:spPr>
          <a:xfrm>
            <a:off x="838201" y="2409568"/>
            <a:ext cx="5981278" cy="3690551"/>
          </a:xfrm>
        </p:spPr>
        <p:txBody>
          <a:bodyPr>
            <a:normAutofit/>
          </a:bodyPr>
          <a:lstStyle/>
          <a:p>
            <a:pPr marL="182281" lvl="1" indent="0">
              <a:buNone/>
            </a:pPr>
            <a:r>
              <a:rPr lang="da-DK" sz="2000" dirty="0">
                <a:latin typeface="Calibri" panose="020F0502020204030204" pitchFamily="34" charset="0"/>
                <a:cs typeface="Calibri" panose="020F0502020204030204" pitchFamily="34" charset="0"/>
              </a:rPr>
              <a:t>Trekantstælling: Spørger hvor mange trekanter, der er lukkede</a:t>
            </a:r>
          </a:p>
          <a:p>
            <a:pPr marL="182281" lvl="1" indent="0">
              <a:buNone/>
            </a:pPr>
            <a:endParaRPr lang="da-DK" sz="2000" dirty="0">
              <a:latin typeface="Calibri" panose="020F0502020204030204" pitchFamily="34" charset="0"/>
              <a:cs typeface="Calibri" panose="020F0502020204030204" pitchFamily="34" charset="0"/>
            </a:endParaRPr>
          </a:p>
          <a:p>
            <a:pPr marL="182281" lvl="1" indent="0">
              <a:buNone/>
            </a:pPr>
            <a:r>
              <a:rPr lang="da-DK" sz="2000" dirty="0">
                <a:latin typeface="Calibri" panose="020F0502020204030204" pitchFamily="34" charset="0"/>
                <a:cs typeface="Calibri" panose="020F0502020204030204" pitchFamily="34" charset="0"/>
              </a:rPr>
              <a:t>Altså hvor mange af en nodes forbindelser, der er gensidigt forbundne. Kendes også som </a:t>
            </a:r>
            <a:r>
              <a:rPr lang="da-DK" sz="2000" i="1" dirty="0">
                <a:latin typeface="Calibri" panose="020F0502020204030204" pitchFamily="34" charset="0"/>
                <a:cs typeface="Calibri" panose="020F0502020204030204" pitchFamily="34" charset="0"/>
              </a:rPr>
              <a:t>klyngekoefficient [Repetition]</a:t>
            </a:r>
          </a:p>
          <a:p>
            <a:pPr marL="182281" lvl="1" indent="0">
              <a:buNone/>
            </a:pPr>
            <a:endParaRPr lang="da-DK" sz="2000" i="1" dirty="0">
              <a:latin typeface="Calibri" panose="020F0502020204030204" pitchFamily="34" charset="0"/>
              <a:cs typeface="Calibri" panose="020F0502020204030204" pitchFamily="34" charset="0"/>
            </a:endParaRPr>
          </a:p>
          <a:p>
            <a:pPr marL="182281" lvl="1" indent="0">
              <a:buNone/>
            </a:pPr>
            <a:r>
              <a:rPr lang="da-DK" sz="2000" dirty="0">
                <a:latin typeface="Calibri" panose="020F0502020204030204" pitchFamily="34" charset="0"/>
                <a:cs typeface="Calibri" panose="020F0502020204030204" pitchFamily="34" charset="0"/>
              </a:rPr>
              <a:t>Klikeoptælling fungerer på samme måde. </a:t>
            </a:r>
          </a:p>
          <a:p>
            <a:pPr marL="182281" lvl="1" indent="0">
              <a:buNone/>
            </a:pPr>
            <a:endParaRPr lang="da-DK" sz="2000" dirty="0">
              <a:latin typeface="Calibri" panose="020F0502020204030204" pitchFamily="34" charset="0"/>
              <a:cs typeface="Calibri" panose="020F0502020204030204" pitchFamily="34" charset="0"/>
            </a:endParaRPr>
          </a:p>
          <a:p>
            <a:pPr marL="182281" lvl="1" indent="0">
              <a:buNone/>
            </a:pPr>
            <a:r>
              <a:rPr lang="da-DK" sz="2000" dirty="0">
                <a:latin typeface="Calibri" panose="020F0502020204030204" pitchFamily="34" charset="0"/>
                <a:cs typeface="Calibri" panose="020F0502020204030204" pitchFamily="34" charset="0"/>
              </a:rPr>
              <a:t>Strukturel sammenhængskraft [mere om det nedenfor]</a:t>
            </a:r>
          </a:p>
        </p:txBody>
      </p:sp>
      <p:pic>
        <p:nvPicPr>
          <p:cNvPr id="4" name="Content Placeholder 3">
            <a:extLst>
              <a:ext uri="{FF2B5EF4-FFF2-40B4-BE49-F238E27FC236}">
                <a16:creationId xmlns:a16="http://schemas.microsoft.com/office/drawing/2014/main" id="{D5F190B9-0833-8105-BED8-198BF80E5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524" y="570804"/>
            <a:ext cx="4810874" cy="1828132"/>
          </a:xfrm>
          <a:prstGeom prst="rect">
            <a:avLst/>
          </a:prstGeom>
        </p:spPr>
      </p:pic>
      <p:pic>
        <p:nvPicPr>
          <p:cNvPr id="5" name="Content Placeholder 5">
            <a:extLst>
              <a:ext uri="{FF2B5EF4-FFF2-40B4-BE49-F238E27FC236}">
                <a16:creationId xmlns:a16="http://schemas.microsoft.com/office/drawing/2014/main" id="{D5D5CEE9-9DE6-44B8-A617-4FE961CBB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878" y="2961503"/>
            <a:ext cx="3714156" cy="3138616"/>
          </a:xfrm>
          <a:prstGeom prst="rect">
            <a:avLst/>
          </a:prstGeom>
        </p:spPr>
      </p:pic>
    </p:spTree>
    <p:extLst>
      <p:ext uri="{BB962C8B-B14F-4D97-AF65-F5344CB8AC3E}">
        <p14:creationId xmlns:p14="http://schemas.microsoft.com/office/powerpoint/2010/main" val="88790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B7A2-F068-3AC4-7144-90AD90A0E12E}"/>
              </a:ext>
            </a:extLst>
          </p:cNvPr>
          <p:cNvSpPr>
            <a:spLocks noGrp="1"/>
          </p:cNvSpPr>
          <p:nvPr>
            <p:ph type="title"/>
          </p:nvPr>
        </p:nvSpPr>
        <p:spPr>
          <a:xfrm>
            <a:off x="648929" y="629266"/>
            <a:ext cx="3505495" cy="1622321"/>
          </a:xfrm>
        </p:spPr>
        <p:txBody>
          <a:bodyPr>
            <a:normAutofit/>
          </a:bodyPr>
          <a:lstStyle/>
          <a:p>
            <a:r>
              <a:rPr lang="en-US" dirty="0" err="1"/>
              <a:t>Kerne-periferi</a:t>
            </a:r>
            <a:endParaRPr lang="en-US" dirty="0"/>
          </a:p>
        </p:txBody>
      </p:sp>
      <p:sp>
        <p:nvSpPr>
          <p:cNvPr id="3" name="Content Placeholder 2">
            <a:extLst>
              <a:ext uri="{FF2B5EF4-FFF2-40B4-BE49-F238E27FC236}">
                <a16:creationId xmlns:a16="http://schemas.microsoft.com/office/drawing/2014/main" id="{8F4A84BA-D271-09F7-8711-D33A4E62D6BC}"/>
              </a:ext>
            </a:extLst>
          </p:cNvPr>
          <p:cNvSpPr>
            <a:spLocks noGrp="1"/>
          </p:cNvSpPr>
          <p:nvPr>
            <p:ph idx="1"/>
          </p:nvPr>
        </p:nvSpPr>
        <p:spPr>
          <a:xfrm>
            <a:off x="648931" y="2438400"/>
            <a:ext cx="3505494" cy="3785419"/>
          </a:xfrm>
        </p:spPr>
        <p:txBody>
          <a:bodyPr>
            <a:normAutofit lnSpcReduction="10000"/>
          </a:bodyPr>
          <a:lstStyle/>
          <a:p>
            <a:pPr marL="0" indent="0">
              <a:buNone/>
            </a:pPr>
            <a:r>
              <a:rPr lang="en-US" sz="2000" dirty="0"/>
              <a:t>K-</a:t>
            </a:r>
            <a:r>
              <a:rPr lang="en-US" sz="2000" dirty="0" err="1"/>
              <a:t>kerner</a:t>
            </a:r>
            <a:r>
              <a:rPr lang="en-US" sz="2000" dirty="0"/>
              <a:t> er </a:t>
            </a:r>
            <a:r>
              <a:rPr lang="en-US" sz="2000" dirty="0" err="1"/>
              <a:t>kerner</a:t>
            </a:r>
            <a:r>
              <a:rPr lang="en-US" sz="2000" dirty="0"/>
              <a:t> </a:t>
            </a:r>
            <a:r>
              <a:rPr lang="en-US" sz="2000" dirty="0" err="1"/>
              <a:t>i</a:t>
            </a:r>
            <a:r>
              <a:rPr lang="en-US" sz="2000" dirty="0"/>
              <a:t> </a:t>
            </a:r>
            <a:r>
              <a:rPr lang="en-US" sz="2000" dirty="0" err="1"/>
              <a:t>netværk</a:t>
            </a:r>
            <a:r>
              <a:rPr lang="en-US" sz="2000" dirty="0"/>
              <a:t>, </a:t>
            </a:r>
            <a:r>
              <a:rPr lang="en-US" sz="2000" dirty="0" err="1"/>
              <a:t>hvor</a:t>
            </a:r>
            <a:r>
              <a:rPr lang="en-US" sz="2000" dirty="0"/>
              <a:t> alle </a:t>
            </a:r>
            <a:r>
              <a:rPr lang="en-US" sz="2000" dirty="0" err="1"/>
              <a:t>aktører</a:t>
            </a:r>
            <a:r>
              <a:rPr lang="en-US" sz="2000" dirty="0"/>
              <a:t> er </a:t>
            </a:r>
            <a:r>
              <a:rPr lang="en-US" sz="2000" dirty="0" err="1"/>
              <a:t>forbundet</a:t>
            </a:r>
            <a:r>
              <a:rPr lang="en-US" sz="2000" dirty="0"/>
              <a:t> </a:t>
            </a:r>
            <a:r>
              <a:rPr lang="en-US" sz="2000" dirty="0" err="1"/>
              <a:t>til</a:t>
            </a:r>
            <a:r>
              <a:rPr lang="en-US" sz="2000" dirty="0"/>
              <a:t> </a:t>
            </a:r>
            <a:r>
              <a:rPr lang="en-US" sz="2000" dirty="0" err="1"/>
              <a:t>mindst</a:t>
            </a:r>
            <a:r>
              <a:rPr lang="en-US" sz="2000" dirty="0"/>
              <a:t> k </a:t>
            </a:r>
            <a:r>
              <a:rPr lang="en-US" sz="2000" dirty="0" err="1"/>
              <a:t>andre</a:t>
            </a:r>
            <a:r>
              <a:rPr lang="en-US" sz="2000" dirty="0"/>
              <a:t> </a:t>
            </a:r>
            <a:r>
              <a:rPr lang="en-US" sz="2000" dirty="0" err="1"/>
              <a:t>aktører</a:t>
            </a:r>
            <a:r>
              <a:rPr lang="en-US" sz="2000" dirty="0"/>
              <a:t> </a:t>
            </a:r>
            <a:r>
              <a:rPr lang="en-US" sz="2000" dirty="0" err="1"/>
              <a:t>i</a:t>
            </a:r>
            <a:r>
              <a:rPr lang="en-US" sz="2000" dirty="0"/>
              <a:t> den </a:t>
            </a:r>
            <a:r>
              <a:rPr lang="en-US" sz="2000" dirty="0" err="1"/>
              <a:t>givne</a:t>
            </a:r>
            <a:r>
              <a:rPr lang="en-US" sz="2000" dirty="0"/>
              <a:t> </a:t>
            </a:r>
            <a:r>
              <a:rPr lang="en-US" sz="2000" dirty="0" err="1"/>
              <a:t>kerne</a:t>
            </a:r>
            <a:r>
              <a:rPr lang="en-US" sz="2000" dirty="0"/>
              <a:t>, men </a:t>
            </a:r>
            <a:r>
              <a:rPr lang="en-US" sz="2000" dirty="0" err="1"/>
              <a:t>hvor</a:t>
            </a:r>
            <a:r>
              <a:rPr lang="en-US" sz="2000" dirty="0"/>
              <a:t> det </a:t>
            </a:r>
            <a:r>
              <a:rPr lang="en-US" sz="2000" dirty="0" err="1"/>
              <a:t>ikke</a:t>
            </a:r>
            <a:r>
              <a:rPr lang="en-US" sz="2000" dirty="0"/>
              <a:t> er </a:t>
            </a:r>
            <a:r>
              <a:rPr lang="en-US" sz="2000" dirty="0" err="1"/>
              <a:t>nødvendigt</a:t>
            </a:r>
            <a:r>
              <a:rPr lang="en-US" sz="2000" dirty="0"/>
              <a:t> for alle at </a:t>
            </a:r>
            <a:r>
              <a:rPr lang="en-US" sz="2000" dirty="0" err="1"/>
              <a:t>være</a:t>
            </a:r>
            <a:r>
              <a:rPr lang="en-US" sz="2000" dirty="0"/>
              <a:t> </a:t>
            </a:r>
            <a:r>
              <a:rPr lang="en-US" sz="2000" dirty="0" err="1"/>
              <a:t>forbundet</a:t>
            </a:r>
            <a:endParaRPr lang="en-US" sz="2000" dirty="0"/>
          </a:p>
          <a:p>
            <a:pPr marL="0" indent="0">
              <a:buNone/>
            </a:pPr>
            <a:endParaRPr lang="en-US" sz="2000" dirty="0"/>
          </a:p>
          <a:p>
            <a:pPr marL="0" indent="0">
              <a:buNone/>
            </a:pPr>
            <a:r>
              <a:rPr lang="en-US" sz="2000" dirty="0" err="1"/>
              <a:t>Findes</a:t>
            </a:r>
            <a:r>
              <a:rPr lang="en-US" sz="2000" dirty="0"/>
              <a:t> </a:t>
            </a:r>
            <a:r>
              <a:rPr lang="en-US" sz="2000" dirty="0" err="1"/>
              <a:t>ved</a:t>
            </a:r>
            <a:r>
              <a:rPr lang="en-US" sz="2000" dirty="0"/>
              <a:t> at “</a:t>
            </a:r>
            <a:r>
              <a:rPr lang="en-US" sz="2000" dirty="0" err="1"/>
              <a:t>styne</a:t>
            </a:r>
            <a:r>
              <a:rPr lang="en-US" sz="2000" dirty="0"/>
              <a:t>” </a:t>
            </a:r>
            <a:r>
              <a:rPr lang="en-US" sz="2000" dirty="0" err="1"/>
              <a:t>netværket</a:t>
            </a:r>
            <a:r>
              <a:rPr lang="en-US" sz="2000" dirty="0"/>
              <a:t> </a:t>
            </a:r>
            <a:r>
              <a:rPr lang="en-US" sz="2000" dirty="0" err="1"/>
              <a:t>gradvist</a:t>
            </a:r>
            <a:r>
              <a:rPr lang="en-US" sz="2000" dirty="0"/>
              <a:t> </a:t>
            </a:r>
            <a:r>
              <a:rPr lang="en-US" sz="2000" dirty="0" err="1"/>
              <a:t>ved</a:t>
            </a:r>
            <a:r>
              <a:rPr lang="en-US" sz="2000" dirty="0"/>
              <a:t> at </a:t>
            </a:r>
            <a:r>
              <a:rPr lang="en-US" sz="2000" dirty="0" err="1"/>
              <a:t>ekskludere</a:t>
            </a:r>
            <a:r>
              <a:rPr lang="en-US" sz="2000" dirty="0"/>
              <a:t> </a:t>
            </a:r>
            <a:r>
              <a:rPr lang="en-US" sz="2000" dirty="0" err="1"/>
              <a:t>aktører</a:t>
            </a:r>
            <a:r>
              <a:rPr lang="en-US" sz="2000" dirty="0"/>
              <a:t> med grad k etc. </a:t>
            </a:r>
            <a:r>
              <a:rPr lang="en-US" sz="2000" dirty="0" err="1"/>
              <a:t>indtil</a:t>
            </a:r>
            <a:r>
              <a:rPr lang="en-US" sz="2000" dirty="0"/>
              <a:t> </a:t>
            </a:r>
            <a:r>
              <a:rPr lang="en-US" sz="2000" dirty="0" err="1"/>
              <a:t>netværket</a:t>
            </a:r>
            <a:r>
              <a:rPr lang="en-US" sz="2000" dirty="0"/>
              <a:t> breeder </a:t>
            </a:r>
            <a:r>
              <a:rPr lang="en-US" sz="2000" dirty="0" err="1"/>
              <a:t>sammen</a:t>
            </a:r>
            <a:r>
              <a:rPr lang="en-US" sz="2000" dirty="0"/>
              <a:t> (</a:t>
            </a:r>
            <a:r>
              <a:rPr lang="en-US" sz="2000" dirty="0" err="1"/>
              <a:t>degenererer</a:t>
            </a:r>
            <a:r>
              <a:rPr lang="en-US" sz="2000" dirty="0"/>
              <a:t>). Den </a:t>
            </a:r>
            <a:r>
              <a:rPr lang="en-US" sz="2000" dirty="0" err="1"/>
              <a:t>højeste</a:t>
            </a:r>
            <a:r>
              <a:rPr lang="en-US" sz="2000" dirty="0"/>
              <a:t> k </a:t>
            </a:r>
            <a:r>
              <a:rPr lang="en-US" sz="2000" dirty="0" err="1"/>
              <a:t>inden</a:t>
            </a:r>
            <a:r>
              <a:rPr lang="en-US" sz="2000" dirty="0"/>
              <a:t> </a:t>
            </a:r>
            <a:r>
              <a:rPr lang="en-US" sz="2000" dirty="0" err="1"/>
              <a:t>sammenbrud</a:t>
            </a:r>
            <a:r>
              <a:rPr lang="en-US" sz="2000" dirty="0"/>
              <a:t> (k-1) </a:t>
            </a:r>
            <a:r>
              <a:rPr lang="en-US" sz="2000" dirty="0" err="1"/>
              <a:t>lokaliserer</a:t>
            </a:r>
            <a:r>
              <a:rPr lang="en-US" sz="2000" dirty="0"/>
              <a:t> den </a:t>
            </a:r>
            <a:r>
              <a:rPr lang="en-US" sz="2000" dirty="0" err="1"/>
              <a:t>inderste</a:t>
            </a:r>
            <a:r>
              <a:rPr lang="en-US" sz="2000" dirty="0"/>
              <a:t> </a:t>
            </a:r>
            <a:r>
              <a:rPr lang="en-US" sz="2000" dirty="0" err="1"/>
              <a:t>kerne</a:t>
            </a:r>
            <a:endParaRPr lang="en-US" sz="2000" dirty="0"/>
          </a:p>
        </p:txBody>
      </p:sp>
      <p:sp>
        <p:nvSpPr>
          <p:cNvPr id="5127" name="Rectangle 512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k-core decomposition of a graph and CoreRank (CR) scoring scheme. While...  | Download Scientific Diagram">
            <a:extLst>
              <a:ext uri="{FF2B5EF4-FFF2-40B4-BE49-F238E27FC236}">
                <a16:creationId xmlns:a16="http://schemas.microsoft.com/office/drawing/2014/main" id="{C54D2AA4-91EB-8D5A-7F64-D7B91D52F8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3953" y="2166330"/>
            <a:ext cx="3184579" cy="263017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303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6A6-7C0C-8D2A-DB98-D0F9051480D7}"/>
              </a:ext>
            </a:extLst>
          </p:cNvPr>
          <p:cNvSpPr>
            <a:spLocks noGrp="1"/>
          </p:cNvSpPr>
          <p:nvPr>
            <p:ph type="title"/>
          </p:nvPr>
        </p:nvSpPr>
        <p:spPr>
          <a:xfrm>
            <a:off x="648929" y="629266"/>
            <a:ext cx="3505495" cy="1622321"/>
          </a:xfrm>
        </p:spPr>
        <p:txBody>
          <a:bodyPr>
            <a:normAutofit/>
          </a:bodyPr>
          <a:lstStyle/>
          <a:p>
            <a:r>
              <a:rPr lang="en-US" dirty="0" err="1"/>
              <a:t>Lukkede</a:t>
            </a:r>
            <a:r>
              <a:rPr lang="en-US" dirty="0"/>
              <a:t> eliter</a:t>
            </a:r>
          </a:p>
        </p:txBody>
      </p:sp>
      <p:sp>
        <p:nvSpPr>
          <p:cNvPr id="3" name="Content Placeholder 2">
            <a:extLst>
              <a:ext uri="{FF2B5EF4-FFF2-40B4-BE49-F238E27FC236}">
                <a16:creationId xmlns:a16="http://schemas.microsoft.com/office/drawing/2014/main" id="{4626FC4A-6B7D-55AF-DECA-1AEB7178E21E}"/>
              </a:ext>
            </a:extLst>
          </p:cNvPr>
          <p:cNvSpPr>
            <a:spLocks noGrp="1"/>
          </p:cNvSpPr>
          <p:nvPr>
            <p:ph idx="1"/>
          </p:nvPr>
        </p:nvSpPr>
        <p:spPr>
          <a:xfrm>
            <a:off x="648931" y="2438400"/>
            <a:ext cx="3505494" cy="3785419"/>
          </a:xfrm>
        </p:spPr>
        <p:txBody>
          <a:bodyPr>
            <a:normAutofit/>
          </a:bodyPr>
          <a:lstStyle/>
          <a:p>
            <a:pPr marL="0" indent="0">
              <a:buNone/>
            </a:pPr>
            <a:r>
              <a:rPr lang="en-US" sz="2000" dirty="0"/>
              <a:t>Interlock </a:t>
            </a:r>
            <a:r>
              <a:rPr lang="en-US" sz="2000" dirty="0" err="1"/>
              <a:t>netværk</a:t>
            </a:r>
            <a:r>
              <a:rPr lang="en-US" sz="2000" dirty="0"/>
              <a:t> </a:t>
            </a:r>
            <a:r>
              <a:rPr lang="en-US" sz="2000" dirty="0" err="1"/>
              <a:t>består</a:t>
            </a:r>
            <a:r>
              <a:rPr lang="en-US" sz="2000" dirty="0"/>
              <a:t> </a:t>
            </a:r>
            <a:r>
              <a:rPr lang="en-US" sz="2000" dirty="0" err="1"/>
              <a:t>af</a:t>
            </a:r>
            <a:r>
              <a:rPr lang="en-US" sz="2000" dirty="0"/>
              <a:t> </a:t>
            </a:r>
            <a:r>
              <a:rPr lang="en-US" sz="2000" dirty="0" err="1"/>
              <a:t>overlappen</a:t>
            </a:r>
            <a:r>
              <a:rPr lang="en-US" sz="2000" dirty="0"/>
              <a:t> </a:t>
            </a:r>
            <a:r>
              <a:rPr lang="en-US" sz="2000" dirty="0" err="1"/>
              <a:t>kliker</a:t>
            </a:r>
            <a:r>
              <a:rPr lang="en-US" sz="2000" dirty="0"/>
              <a:t> (</a:t>
            </a:r>
            <a:r>
              <a:rPr lang="en-US" sz="2000" dirty="0" err="1"/>
              <a:t>bestyrelser</a:t>
            </a:r>
            <a:r>
              <a:rPr lang="en-US" sz="2000" dirty="0"/>
              <a:t>), </a:t>
            </a:r>
            <a:r>
              <a:rPr lang="en-US" sz="2000" dirty="0" err="1"/>
              <a:t>som</a:t>
            </a:r>
            <a:r>
              <a:rPr lang="en-US" sz="2000" dirty="0"/>
              <a:t> </a:t>
            </a:r>
            <a:r>
              <a:rPr lang="en-US" sz="2000" dirty="0" err="1"/>
              <a:t>skaber</a:t>
            </a:r>
            <a:r>
              <a:rPr lang="en-US" sz="2000" dirty="0"/>
              <a:t> social </a:t>
            </a:r>
            <a:r>
              <a:rPr lang="en-US" sz="2000" dirty="0" err="1"/>
              <a:t>sammenhængskraft</a:t>
            </a:r>
            <a:r>
              <a:rPr lang="en-US" sz="2000" dirty="0"/>
              <a:t>, </a:t>
            </a:r>
            <a:r>
              <a:rPr lang="en-US" sz="2000" dirty="0" err="1"/>
              <a:t>gruppeidentitet</a:t>
            </a:r>
            <a:r>
              <a:rPr lang="en-US" sz="2000" dirty="0"/>
              <a:t> </a:t>
            </a:r>
            <a:r>
              <a:rPr lang="en-US" sz="2000" dirty="0" err="1"/>
              <a:t>og</a:t>
            </a:r>
            <a:r>
              <a:rPr lang="en-US" sz="2000" dirty="0"/>
              <a:t> </a:t>
            </a:r>
            <a:r>
              <a:rPr lang="en-US" sz="2000" dirty="0" err="1"/>
              <a:t>politisk</a:t>
            </a:r>
            <a:r>
              <a:rPr lang="en-US" sz="2000" dirty="0"/>
              <a:t> </a:t>
            </a:r>
            <a:r>
              <a:rPr lang="en-US" sz="2000" dirty="0" err="1"/>
              <a:t>konsensus</a:t>
            </a:r>
            <a:r>
              <a:rPr lang="en-US" sz="2000" dirty="0"/>
              <a:t> (Useem 1984, Mizruchi 2013)</a:t>
            </a:r>
          </a:p>
          <a:p>
            <a:pPr marL="0" indent="0">
              <a:buNone/>
            </a:pPr>
            <a:endParaRPr lang="en-US" sz="2000" dirty="0"/>
          </a:p>
          <a:p>
            <a:pPr marL="0" indent="0">
              <a:buNone/>
            </a:pPr>
            <a:r>
              <a:rPr lang="en-US" sz="2000" dirty="0"/>
              <a:t>Dette </a:t>
            </a:r>
            <a:r>
              <a:rPr lang="en-US" sz="2000" dirty="0" err="1"/>
              <a:t>medfører</a:t>
            </a:r>
            <a:r>
              <a:rPr lang="en-US" sz="2000" dirty="0"/>
              <a:t> </a:t>
            </a:r>
            <a:r>
              <a:rPr lang="en-US" sz="2000" dirty="0" err="1"/>
              <a:t>en</a:t>
            </a:r>
            <a:r>
              <a:rPr lang="en-US" sz="2000" dirty="0"/>
              <a:t> </a:t>
            </a:r>
            <a:r>
              <a:rPr lang="en-US" sz="2000" dirty="0" err="1"/>
              <a:t>kerne-periferi</a:t>
            </a:r>
            <a:r>
              <a:rPr lang="en-US" sz="2000" dirty="0"/>
              <a:t> </a:t>
            </a:r>
            <a:r>
              <a:rPr lang="en-US" sz="2000" dirty="0" err="1"/>
              <a:t>struktur</a:t>
            </a:r>
            <a:r>
              <a:rPr lang="en-US" sz="2000" dirty="0"/>
              <a:t>. </a:t>
            </a:r>
            <a:r>
              <a:rPr lang="en-US" sz="2000" dirty="0" err="1"/>
              <a:t>Meget</a:t>
            </a:r>
            <a:r>
              <a:rPr lang="en-US" sz="2000" dirty="0"/>
              <a:t> </a:t>
            </a:r>
            <a:r>
              <a:rPr lang="en-US" sz="2000" dirty="0" err="1"/>
              <a:t>tætsluttet</a:t>
            </a:r>
            <a:r>
              <a:rPr lang="en-US" sz="2000" dirty="0"/>
              <a:t> </a:t>
            </a:r>
            <a:r>
              <a:rPr lang="en-US" sz="2000" dirty="0" err="1"/>
              <a:t>kerne</a:t>
            </a:r>
            <a:r>
              <a:rPr lang="en-US" sz="2000" dirty="0"/>
              <a:t> </a:t>
            </a:r>
            <a:r>
              <a:rPr lang="en-US" sz="2000" dirty="0" err="1"/>
              <a:t>i</a:t>
            </a:r>
            <a:r>
              <a:rPr lang="en-US" sz="2000" dirty="0"/>
              <a:t> </a:t>
            </a:r>
            <a:r>
              <a:rPr lang="en-US" sz="2000" dirty="0" err="1"/>
              <a:t>dansk</a:t>
            </a:r>
            <a:r>
              <a:rPr lang="en-US" sz="2000" dirty="0"/>
              <a:t> </a:t>
            </a:r>
            <a:r>
              <a:rPr lang="en-US" sz="2000" dirty="0" err="1"/>
              <a:t>erhvervsliv</a:t>
            </a:r>
            <a:r>
              <a:rPr lang="en-US" sz="2000" dirty="0"/>
              <a:t> med </a:t>
            </a:r>
            <a:r>
              <a:rPr lang="en-US" sz="2000" dirty="0" err="1"/>
              <a:t>høj</a:t>
            </a:r>
            <a:r>
              <a:rPr lang="en-US" sz="2000" dirty="0"/>
              <a:t> </a:t>
            </a:r>
            <a:r>
              <a:rPr lang="en-US" sz="2000" dirty="0" err="1"/>
              <a:t>transitivitet</a:t>
            </a:r>
            <a:endParaRPr lang="en-US" sz="2000" dirty="0"/>
          </a:p>
        </p:txBody>
      </p:sp>
      <p:sp>
        <p:nvSpPr>
          <p:cNvPr id="14"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53AE01E-E96B-C183-8255-6DA741622579}"/>
              </a:ext>
            </a:extLst>
          </p:cNvPr>
          <p:cNvPicPr>
            <a:picLocks noChangeAspect="1"/>
          </p:cNvPicPr>
          <p:nvPr/>
        </p:nvPicPr>
        <p:blipFill>
          <a:blip r:embed="rId2"/>
          <a:stretch>
            <a:fillRect/>
          </a:stretch>
        </p:blipFill>
        <p:spPr>
          <a:xfrm>
            <a:off x="6096000" y="1233520"/>
            <a:ext cx="4572085" cy="4126306"/>
          </a:xfrm>
          <a:prstGeom prst="rect">
            <a:avLst/>
          </a:prstGeom>
          <a:effectLst/>
        </p:spPr>
      </p:pic>
      <p:sp>
        <p:nvSpPr>
          <p:cNvPr id="6" name="TextBox 5">
            <a:extLst>
              <a:ext uri="{FF2B5EF4-FFF2-40B4-BE49-F238E27FC236}">
                <a16:creationId xmlns:a16="http://schemas.microsoft.com/office/drawing/2014/main" id="{B55ECBB3-BE09-F0F6-E0E8-95BE9B935D40}"/>
              </a:ext>
            </a:extLst>
          </p:cNvPr>
          <p:cNvSpPr txBox="1"/>
          <p:nvPr/>
        </p:nvSpPr>
        <p:spPr>
          <a:xfrm>
            <a:off x="6230444" y="5389231"/>
            <a:ext cx="5141255" cy="646331"/>
          </a:xfrm>
          <a:prstGeom prst="rect">
            <a:avLst/>
          </a:prstGeom>
          <a:noFill/>
        </p:spPr>
        <p:txBody>
          <a:bodyPr wrap="square" rtlCol="0">
            <a:spAutoFit/>
          </a:bodyPr>
          <a:lstStyle/>
          <a:p>
            <a:r>
              <a:rPr lang="en-US" dirty="0"/>
              <a:t>Note: Data: </a:t>
            </a:r>
            <a:r>
              <a:rPr lang="en-US" dirty="0" err="1"/>
              <a:t>kernen</a:t>
            </a:r>
            <a:r>
              <a:rPr lang="en-US" dirty="0"/>
              <a:t> </a:t>
            </a:r>
            <a:r>
              <a:rPr lang="en-US" dirty="0" err="1"/>
              <a:t>i</a:t>
            </a:r>
            <a:r>
              <a:rPr lang="en-US" dirty="0"/>
              <a:t> det </a:t>
            </a:r>
            <a:r>
              <a:rPr lang="en-US" dirty="0" err="1"/>
              <a:t>danske</a:t>
            </a:r>
            <a:r>
              <a:rPr lang="en-US" dirty="0"/>
              <a:t> </a:t>
            </a:r>
            <a:r>
              <a:rPr lang="en-US" dirty="0" err="1"/>
              <a:t>bestyrelsesnetværk</a:t>
            </a:r>
            <a:r>
              <a:rPr lang="en-US" dirty="0"/>
              <a:t>. </a:t>
            </a:r>
            <a:r>
              <a:rPr lang="en-US" dirty="0" err="1"/>
              <a:t>Sorte</a:t>
            </a:r>
            <a:r>
              <a:rPr lang="en-US" dirty="0"/>
              <a:t> </a:t>
            </a:r>
            <a:r>
              <a:rPr lang="en-US" dirty="0" err="1"/>
              <a:t>aktører</a:t>
            </a:r>
            <a:r>
              <a:rPr lang="en-US" dirty="0"/>
              <a:t> er top-500 interlockers</a:t>
            </a:r>
          </a:p>
        </p:txBody>
      </p:sp>
    </p:spTree>
    <p:extLst>
      <p:ext uri="{BB962C8B-B14F-4D97-AF65-F5344CB8AC3E}">
        <p14:creationId xmlns:p14="http://schemas.microsoft.com/office/powerpoint/2010/main" val="213925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8D99-24C5-E143-889E-70546A26F9D2}"/>
              </a:ext>
            </a:extLst>
          </p:cNvPr>
          <p:cNvSpPr>
            <a:spLocks noGrp="1"/>
          </p:cNvSpPr>
          <p:nvPr>
            <p:ph type="title"/>
          </p:nvPr>
        </p:nvSpPr>
        <p:spPr>
          <a:xfrm>
            <a:off x="4965430" y="629268"/>
            <a:ext cx="6586491" cy="1286160"/>
          </a:xfrm>
        </p:spPr>
        <p:txBody>
          <a:bodyPr anchor="b">
            <a:normAutofit/>
          </a:bodyPr>
          <a:lstStyle/>
          <a:p>
            <a:r>
              <a:rPr lang="da-DK" dirty="0"/>
              <a:t>Brobygning</a:t>
            </a:r>
          </a:p>
        </p:txBody>
      </p:sp>
      <p:sp>
        <p:nvSpPr>
          <p:cNvPr id="3" name="Content Placeholder 2">
            <a:extLst>
              <a:ext uri="{FF2B5EF4-FFF2-40B4-BE49-F238E27FC236}">
                <a16:creationId xmlns:a16="http://schemas.microsoft.com/office/drawing/2014/main" id="{2FA44759-15C5-EB42-BB71-08EA9355B039}"/>
              </a:ext>
            </a:extLst>
          </p:cNvPr>
          <p:cNvSpPr>
            <a:spLocks noGrp="1"/>
          </p:cNvSpPr>
          <p:nvPr>
            <p:ph idx="1"/>
          </p:nvPr>
        </p:nvSpPr>
        <p:spPr>
          <a:xfrm>
            <a:off x="4965431" y="2438400"/>
            <a:ext cx="6586489" cy="3785419"/>
          </a:xfrm>
        </p:spPr>
        <p:txBody>
          <a:bodyPr>
            <a:normAutofit/>
          </a:bodyPr>
          <a:lstStyle/>
          <a:p>
            <a:r>
              <a:rPr lang="da-DK" sz="2400" dirty="0"/>
              <a:t>Ronald Burt (1949-), Charles M. Harper </a:t>
            </a:r>
            <a:r>
              <a:rPr lang="da-DK" sz="2400" dirty="0" err="1"/>
              <a:t>Leadership</a:t>
            </a:r>
            <a:r>
              <a:rPr lang="da-DK" sz="2400" dirty="0"/>
              <a:t> Professor i Sociologi and Strategi ved </a:t>
            </a:r>
            <a:r>
              <a:rPr lang="da-DK" sz="2400" dirty="0" err="1"/>
              <a:t>University</a:t>
            </a:r>
            <a:r>
              <a:rPr lang="da-DK" sz="2400" dirty="0"/>
              <a:t> of Chicago Booth School of Business</a:t>
            </a:r>
          </a:p>
          <a:p>
            <a:r>
              <a:rPr lang="da-DK" sz="2400" dirty="0"/>
              <a:t>Kendt for at sætte fokus på betydningen </a:t>
            </a:r>
            <a:r>
              <a:rPr lang="da-DK" sz="2400" i="1" dirty="0"/>
              <a:t>netværks-brobygning</a:t>
            </a:r>
            <a:r>
              <a:rPr lang="da-DK" sz="2400" dirty="0"/>
              <a:t> for strategi</a:t>
            </a:r>
          </a:p>
          <a:p>
            <a:r>
              <a:rPr lang="da-DK" sz="2400" dirty="0"/>
              <a:t>Brobygnings-begrebet har vundet stor indflydelse både inden sociologi og økonomi. </a:t>
            </a:r>
          </a:p>
          <a:p>
            <a:r>
              <a:rPr lang="da-DK" sz="2400" dirty="0"/>
              <a:t>Bygger videre på Mark </a:t>
            </a:r>
            <a:r>
              <a:rPr lang="da-DK" sz="2400" dirty="0" err="1"/>
              <a:t>Granovetters</a:t>
            </a:r>
            <a:r>
              <a:rPr lang="da-DK" sz="2400" dirty="0"/>
              <a:t> idé om </a:t>
            </a:r>
            <a:r>
              <a:rPr lang="da-DK" sz="2400" i="1" dirty="0"/>
              <a:t>svage bånd</a:t>
            </a:r>
          </a:p>
        </p:txBody>
      </p:sp>
      <p:pic>
        <p:nvPicPr>
          <p:cNvPr id="1028" name="Picture 4" descr="Ronald Stuart Burt - Alchetron, The Free Social Encyclopedia">
            <a:extLst>
              <a:ext uri="{FF2B5EF4-FFF2-40B4-BE49-F238E27FC236}">
                <a16:creationId xmlns:a16="http://schemas.microsoft.com/office/drawing/2014/main" id="{D9C23950-8205-3349-83BB-7F611FCF2E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03" r="1820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16F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537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7421</TotalTime>
  <Words>2447</Words>
  <Application>Microsoft Macintosh PowerPoint</Application>
  <PresentationFormat>Widescreen</PresentationFormat>
  <Paragraphs>201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-apple-system</vt:lpstr>
      <vt:lpstr>Arial</vt:lpstr>
      <vt:lpstr>Calibri</vt:lpstr>
      <vt:lpstr>Calibri Light</vt:lpstr>
      <vt:lpstr>Calisto MT</vt:lpstr>
      <vt:lpstr>Office Theme</vt:lpstr>
      <vt:lpstr>Lukning og brobygning – to strategiske roller</vt:lpstr>
      <vt:lpstr>Lukning i netværk – årsager (rep.)</vt:lpstr>
      <vt:lpstr>Lukning i netværk – effekter I</vt:lpstr>
      <vt:lpstr>Lukning i netværk – effekter II (rep.)</vt:lpstr>
      <vt:lpstr>Mål for lukkede netværk I</vt:lpstr>
      <vt:lpstr>Mål for lukkede netværk II</vt:lpstr>
      <vt:lpstr>Kerne-periferi</vt:lpstr>
      <vt:lpstr>Lukkede eliter</vt:lpstr>
      <vt:lpstr>Brobygning</vt:lpstr>
      <vt:lpstr>Svage bånd genbesøgt</vt:lpstr>
      <vt:lpstr>Burt om brobygning</vt:lpstr>
      <vt:lpstr>Effekter af brobygning</vt:lpstr>
      <vt:lpstr>Brobyggerens strategiske orientering</vt:lpstr>
      <vt:lpstr>Burt’s klassiske mål for brobygning</vt:lpstr>
      <vt:lpstr>Betweenness centralitet</vt:lpstr>
      <vt:lpstr>Brobygger fordele blandt erhvervsledere i en stor forsyningskæde I</vt:lpstr>
      <vt:lpstr>Brobygger fordele blandt erhvervsledere i en stor forsyningskæde II</vt:lpstr>
      <vt:lpstr>Brobygger fordele blandt erhvervsledere i en stor forsyningskæde III</vt:lpstr>
      <vt:lpstr>Samarbejdende vs. konkurrerende</vt:lpstr>
      <vt:lpstr>Stark &amp; Vedres genbesøg</vt:lpstr>
      <vt:lpstr>Kompleks diffusion kræver lukkede klynger forbundede af “tykke broer”</vt:lpstr>
      <vt:lpstr>Hvem af de mobile bliver forfremmet? (analyse 3)</vt:lpstr>
      <vt:lpstr>Brobygningens fordele og ulemper </vt:lpstr>
      <vt:lpstr>Benton-teksten</vt:lpstr>
      <vt:lpstr>Ejerskabskontrol –&gt; ledelseskontrol </vt:lpstr>
      <vt:lpstr>Ejerne slår igen</vt:lpstr>
      <vt:lpstr>Ledelseselitens slår tilbage!</vt:lpstr>
      <vt:lpstr>Paradoks: Mange virksomheder kontrolleres fortsat af ledelsen – hvordan og hvorfor?</vt:lpstr>
      <vt:lpstr>Benton’s mål for elite-netværks-indlejring</vt:lpstr>
      <vt:lpstr>Benton’s mål for brobygnings-strategi</vt:lpstr>
      <vt:lpstr>Benton’s mål modangreb mod ejerkontrol</vt:lpstr>
      <vt:lpstr>De empiriske fund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Lukning og brobygning</dc:title>
  <dc:creator>Lasse Folke Henriksen</dc:creator>
  <cp:lastModifiedBy>Lasse Folke Henriksen</cp:lastModifiedBy>
  <cp:revision>71</cp:revision>
  <dcterms:created xsi:type="dcterms:W3CDTF">2021-03-15T13:59:16Z</dcterms:created>
  <dcterms:modified xsi:type="dcterms:W3CDTF">2025-03-05T10:55:31Z</dcterms:modified>
</cp:coreProperties>
</file>